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46"/>
  </p:notesMasterIdLst>
  <p:sldIdLst>
    <p:sldId id="256" r:id="rId2"/>
    <p:sldId id="266" r:id="rId3"/>
    <p:sldId id="257" r:id="rId4"/>
    <p:sldId id="262" r:id="rId5"/>
    <p:sldId id="263" r:id="rId6"/>
    <p:sldId id="264" r:id="rId7"/>
    <p:sldId id="283" r:id="rId8"/>
    <p:sldId id="259" r:id="rId9"/>
    <p:sldId id="260" r:id="rId10"/>
    <p:sldId id="261" r:id="rId11"/>
    <p:sldId id="265" r:id="rId12"/>
    <p:sldId id="267" r:id="rId13"/>
    <p:sldId id="268" r:id="rId14"/>
    <p:sldId id="269" r:id="rId15"/>
    <p:sldId id="270" r:id="rId16"/>
    <p:sldId id="271" r:id="rId17"/>
    <p:sldId id="272" r:id="rId18"/>
    <p:sldId id="274" r:id="rId19"/>
    <p:sldId id="273" r:id="rId20"/>
    <p:sldId id="275" r:id="rId21"/>
    <p:sldId id="278" r:id="rId22"/>
    <p:sldId id="277" r:id="rId23"/>
    <p:sldId id="280" r:id="rId24"/>
    <p:sldId id="279" r:id="rId25"/>
    <p:sldId id="281" r:id="rId26"/>
    <p:sldId id="286" r:id="rId27"/>
    <p:sldId id="287" r:id="rId28"/>
    <p:sldId id="288" r:id="rId29"/>
    <p:sldId id="291" r:id="rId30"/>
    <p:sldId id="289" r:id="rId31"/>
    <p:sldId id="292" r:id="rId32"/>
    <p:sldId id="290"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1" r:id="rId51"/>
    <p:sldId id="312" r:id="rId52"/>
    <p:sldId id="310" r:id="rId53"/>
    <p:sldId id="313" r:id="rId54"/>
    <p:sldId id="314" r:id="rId55"/>
    <p:sldId id="315" r:id="rId56"/>
    <p:sldId id="316" r:id="rId57"/>
    <p:sldId id="317" r:id="rId58"/>
    <p:sldId id="318" r:id="rId59"/>
    <p:sldId id="319" r:id="rId60"/>
    <p:sldId id="320" r:id="rId61"/>
    <p:sldId id="321" r:id="rId62"/>
    <p:sldId id="322" r:id="rId63"/>
    <p:sldId id="326" r:id="rId64"/>
    <p:sldId id="325" r:id="rId65"/>
    <p:sldId id="327" r:id="rId66"/>
    <p:sldId id="328" r:id="rId67"/>
    <p:sldId id="329" r:id="rId68"/>
    <p:sldId id="330" r:id="rId69"/>
    <p:sldId id="331" r:id="rId70"/>
    <p:sldId id="332" r:id="rId71"/>
    <p:sldId id="333" r:id="rId72"/>
    <p:sldId id="334" r:id="rId73"/>
    <p:sldId id="335" r:id="rId74"/>
    <p:sldId id="336" r:id="rId75"/>
    <p:sldId id="338" r:id="rId76"/>
    <p:sldId id="337" r:id="rId77"/>
    <p:sldId id="339" r:id="rId78"/>
    <p:sldId id="340" r:id="rId79"/>
    <p:sldId id="341" r:id="rId80"/>
    <p:sldId id="342" r:id="rId81"/>
    <p:sldId id="343" r:id="rId82"/>
    <p:sldId id="344" r:id="rId83"/>
    <p:sldId id="348" r:id="rId84"/>
    <p:sldId id="345" r:id="rId85"/>
    <p:sldId id="349" r:id="rId86"/>
    <p:sldId id="346" r:id="rId87"/>
    <p:sldId id="350" r:id="rId88"/>
    <p:sldId id="351" r:id="rId89"/>
    <p:sldId id="347" r:id="rId90"/>
    <p:sldId id="352" r:id="rId91"/>
    <p:sldId id="353" r:id="rId92"/>
    <p:sldId id="354" r:id="rId93"/>
    <p:sldId id="355" r:id="rId94"/>
    <p:sldId id="356" r:id="rId95"/>
    <p:sldId id="357" r:id="rId96"/>
    <p:sldId id="358" r:id="rId97"/>
    <p:sldId id="361" r:id="rId98"/>
    <p:sldId id="362" r:id="rId99"/>
    <p:sldId id="359" r:id="rId100"/>
    <p:sldId id="360" r:id="rId101"/>
    <p:sldId id="365" r:id="rId102"/>
    <p:sldId id="366" r:id="rId103"/>
    <p:sldId id="367" r:id="rId104"/>
    <p:sldId id="363" r:id="rId105"/>
    <p:sldId id="364" r:id="rId106"/>
    <p:sldId id="368" r:id="rId107"/>
    <p:sldId id="369" r:id="rId108"/>
    <p:sldId id="370" r:id="rId109"/>
    <p:sldId id="371" r:id="rId110"/>
    <p:sldId id="372" r:id="rId111"/>
    <p:sldId id="373" r:id="rId112"/>
    <p:sldId id="374" r:id="rId113"/>
    <p:sldId id="375" r:id="rId114"/>
    <p:sldId id="376" r:id="rId115"/>
    <p:sldId id="377" r:id="rId116"/>
    <p:sldId id="378" r:id="rId117"/>
    <p:sldId id="381" r:id="rId118"/>
    <p:sldId id="379" r:id="rId119"/>
    <p:sldId id="382" r:id="rId120"/>
    <p:sldId id="384" r:id="rId121"/>
    <p:sldId id="385" r:id="rId122"/>
    <p:sldId id="386" r:id="rId123"/>
    <p:sldId id="387" r:id="rId124"/>
    <p:sldId id="388" r:id="rId125"/>
    <p:sldId id="389" r:id="rId126"/>
    <p:sldId id="390" r:id="rId127"/>
    <p:sldId id="392" r:id="rId128"/>
    <p:sldId id="394" r:id="rId129"/>
    <p:sldId id="391" r:id="rId130"/>
    <p:sldId id="393" r:id="rId131"/>
    <p:sldId id="395" r:id="rId132"/>
    <p:sldId id="396" r:id="rId133"/>
    <p:sldId id="397" r:id="rId134"/>
    <p:sldId id="398" r:id="rId135"/>
    <p:sldId id="399" r:id="rId136"/>
    <p:sldId id="400" r:id="rId137"/>
    <p:sldId id="401" r:id="rId138"/>
    <p:sldId id="403" r:id="rId139"/>
    <p:sldId id="402" r:id="rId140"/>
    <p:sldId id="404" r:id="rId141"/>
    <p:sldId id="407" r:id="rId142"/>
    <p:sldId id="405" r:id="rId143"/>
    <p:sldId id="406" r:id="rId144"/>
    <p:sldId id="408" r:id="rId1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399" autoAdjust="0"/>
  </p:normalViewPr>
  <p:slideViewPr>
    <p:cSldViewPr>
      <p:cViewPr varScale="1">
        <p:scale>
          <a:sx n="72" d="100"/>
          <a:sy n="72" d="100"/>
        </p:scale>
        <p:origin x="-1326"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933235-40F9-43F2-8289-BD195738CF24}" type="datetimeFigureOut">
              <a:rPr lang="en-US" smtClean="0"/>
              <a:pPr/>
              <a:t>5/20/2020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E0C09-285D-4D20-B322-5476F7EFB905}" type="slidenum">
              <a:rPr lang="en-US" smtClean="0"/>
              <a:pPr/>
              <a:t>‹#›</a:t>
            </a:fld>
            <a:endParaRPr lang="en-US"/>
          </a:p>
        </p:txBody>
      </p:sp>
    </p:spTree>
    <p:extLst>
      <p:ext uri="{BB962C8B-B14F-4D97-AF65-F5344CB8AC3E}">
        <p14:creationId xmlns="" xmlns:p14="http://schemas.microsoft.com/office/powerpoint/2010/main" val="128012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E0C09-285D-4D20-B322-5476F7EFB905}" type="slidenum">
              <a:rPr lang="en-US" smtClean="0"/>
              <a:pPr/>
              <a:t>47</a:t>
            </a:fld>
            <a:endParaRPr lang="en-US"/>
          </a:p>
        </p:txBody>
      </p:sp>
    </p:spTree>
    <p:extLst>
      <p:ext uri="{BB962C8B-B14F-4D97-AF65-F5344CB8AC3E}">
        <p14:creationId xmlns="" xmlns:p14="http://schemas.microsoft.com/office/powerpoint/2010/main" val="117656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E0C09-285D-4D20-B322-5476F7EFB905}" type="slidenum">
              <a:rPr lang="en-US" smtClean="0"/>
              <a:pPr/>
              <a:t>96</a:t>
            </a:fld>
            <a:endParaRPr lang="en-US"/>
          </a:p>
        </p:txBody>
      </p:sp>
    </p:spTree>
    <p:extLst>
      <p:ext uri="{BB962C8B-B14F-4D97-AF65-F5344CB8AC3E}">
        <p14:creationId xmlns="" xmlns:p14="http://schemas.microsoft.com/office/powerpoint/2010/main" val="3722490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28A6866-3853-4D12-B1DE-818EFDC8A6CF}" type="datetimeFigureOut">
              <a:rPr lang="en-US" smtClean="0"/>
              <a:pPr/>
              <a:t>5/20/2020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4FAC1F8-41A4-4062-9965-2A400C116E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8A6866-3853-4D12-B1DE-818EFDC8A6CF}" type="datetimeFigureOut">
              <a:rPr lang="en-US" smtClean="0"/>
              <a:pPr/>
              <a:t>5/20/2020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FAC1F8-41A4-4062-9965-2A400C116E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8A6866-3853-4D12-B1DE-818EFDC8A6CF}" type="datetimeFigureOut">
              <a:rPr lang="en-US" smtClean="0"/>
              <a:pPr/>
              <a:t>5/20/2020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FAC1F8-41A4-4062-9965-2A400C116E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8A6866-3853-4D12-B1DE-818EFDC8A6CF}" type="datetimeFigureOut">
              <a:rPr lang="en-US" smtClean="0"/>
              <a:pPr/>
              <a:t>5/20/2020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FAC1F8-41A4-4062-9965-2A400C116E3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28A6866-3853-4D12-B1DE-818EFDC8A6CF}" type="datetimeFigureOut">
              <a:rPr lang="en-US" smtClean="0"/>
              <a:pPr/>
              <a:t>5/20/2020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FAC1F8-41A4-4062-9965-2A400C116E3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8A6866-3853-4D12-B1DE-818EFDC8A6CF}" type="datetimeFigureOut">
              <a:rPr lang="en-US" smtClean="0"/>
              <a:pPr/>
              <a:t>5/20/2020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4FAC1F8-41A4-4062-9965-2A400C116E3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28A6866-3853-4D12-B1DE-818EFDC8A6CF}" type="datetimeFigureOut">
              <a:rPr lang="en-US" smtClean="0"/>
              <a:pPr/>
              <a:t>5/20/2020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4FAC1F8-41A4-4062-9965-2A400C116E3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28A6866-3853-4D12-B1DE-818EFDC8A6CF}" type="datetimeFigureOut">
              <a:rPr lang="en-US" smtClean="0"/>
              <a:pPr/>
              <a:t>5/20/2020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4FAC1F8-41A4-4062-9965-2A400C116E3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28A6866-3853-4D12-B1DE-818EFDC8A6CF}" type="datetimeFigureOut">
              <a:rPr lang="en-US" smtClean="0"/>
              <a:pPr/>
              <a:t>5/20/2020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4FAC1F8-41A4-4062-9965-2A400C116E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28A6866-3853-4D12-B1DE-818EFDC8A6CF}" type="datetimeFigureOut">
              <a:rPr lang="en-US" smtClean="0"/>
              <a:pPr/>
              <a:t>5/20/2020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4FAC1F8-41A4-4062-9965-2A400C116E3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28A6866-3853-4D12-B1DE-818EFDC8A6CF}" type="datetimeFigureOut">
              <a:rPr lang="en-US" smtClean="0"/>
              <a:pPr/>
              <a:t>5/20/2020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4FAC1F8-41A4-4062-9965-2A400C116E3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28A6866-3853-4D12-B1DE-818EFDC8A6CF}" type="datetimeFigureOut">
              <a:rPr lang="en-US" smtClean="0"/>
              <a:pPr/>
              <a:t>5/20/2020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4FAC1F8-41A4-4062-9965-2A400C116E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71600"/>
            <a:ext cx="7315200" cy="1828800"/>
          </a:xfrm>
        </p:spPr>
        <p:txBody>
          <a:bodyPr>
            <a:noAutofit/>
          </a:bodyPr>
          <a:lstStyle/>
          <a:p>
            <a:r>
              <a:rPr lang="en-US" sz="9600" dirty="0" smtClean="0">
                <a:ln w="17780" cmpd="sng">
                  <a:solidFill>
                    <a:srgbClr val="FFFFFF"/>
                  </a:solidFill>
                  <a:prstDash val="solid"/>
                  <a:miter lim="800000"/>
                </a:ln>
                <a:solidFill>
                  <a:srgbClr val="FF0000"/>
                </a:solidFill>
                <a:effectLst>
                  <a:outerShdw blurRad="50800" algn="tl" rotWithShape="0">
                    <a:srgbClr val="000000"/>
                  </a:outerShdw>
                </a:effectLst>
                <a:latin typeface="Times New Roman" pitchFamily="18" charset="0"/>
                <a:cs typeface="Times New Roman" pitchFamily="18" charset="0"/>
              </a:rPr>
              <a:t>Volatile Oils</a:t>
            </a:r>
            <a:endParaRPr lang="en-US" sz="9600" dirty="0">
              <a:ln w="17780" cmpd="sng">
                <a:solidFill>
                  <a:srgbClr val="FFFFFF"/>
                </a:solidFill>
                <a:prstDash val="solid"/>
                <a:miter lim="800000"/>
              </a:ln>
              <a:solidFill>
                <a:srgbClr val="FF0000"/>
              </a:solidFill>
              <a:effectLst>
                <a:outerShdw blurRad="50800" algn="tl" rotWithShape="0">
                  <a:srgbClr val="000000"/>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533400" y="3505200"/>
            <a:ext cx="8001000" cy="1475936"/>
          </a:xfrm>
        </p:spPr>
        <p:txBody>
          <a:bodyPr>
            <a:normAutofit fontScale="47500" lnSpcReduction="20000"/>
          </a:bodyPr>
          <a:lstStyle/>
          <a:p>
            <a:r>
              <a:rPr lang="en-US" sz="4000" dirty="0" smtClean="0"/>
              <a:t> </a:t>
            </a:r>
            <a:r>
              <a:rPr lang="en-US" sz="4000" b="1" dirty="0" smtClean="0">
                <a:latin typeface="Times New Roman" pitchFamily="18" charset="0"/>
                <a:cs typeface="Times New Roman" pitchFamily="18" charset="0"/>
              </a:rPr>
              <a:t>Dr. </a:t>
            </a:r>
            <a:r>
              <a:rPr lang="en-US" sz="4000" b="1" dirty="0" err="1" smtClean="0">
                <a:latin typeface="Times New Roman" pitchFamily="18" charset="0"/>
                <a:cs typeface="Times New Roman" pitchFamily="18" charset="0"/>
              </a:rPr>
              <a:t>Marriam</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Zaka</a:t>
            </a:r>
            <a:endParaRPr lang="en-US" sz="4000" b="1" dirty="0" smtClean="0">
              <a:latin typeface="Times New Roman" pitchFamily="18" charset="0"/>
              <a:cs typeface="Times New Roman" pitchFamily="18" charset="0"/>
            </a:endParaRPr>
          </a:p>
          <a:p>
            <a:r>
              <a:rPr lang="en-US" sz="4000" b="1" dirty="0" smtClean="0">
                <a:latin typeface="Times New Roman" pitchFamily="18" charset="0"/>
                <a:cs typeface="Times New Roman" pitchFamily="18" charset="0"/>
              </a:rPr>
              <a:t>Lecturer</a:t>
            </a:r>
          </a:p>
          <a:p>
            <a:r>
              <a:rPr lang="en-US" sz="4000" b="1" dirty="0" smtClean="0">
                <a:latin typeface="Times New Roman" pitchFamily="18" charset="0"/>
                <a:cs typeface="Times New Roman" pitchFamily="18" charset="0"/>
              </a:rPr>
              <a:t>Institute of Pharmacy,</a:t>
            </a:r>
          </a:p>
          <a:p>
            <a:r>
              <a:rPr lang="en-US" sz="4000" b="1" dirty="0" smtClean="0">
                <a:latin typeface="Times New Roman" pitchFamily="18" charset="0"/>
                <a:cs typeface="Times New Roman" pitchFamily="18" charset="0"/>
              </a:rPr>
              <a:t>Faculty of Pharmaceutical and Allied Health Sciences, LCWU, Lahore.</a:t>
            </a:r>
            <a:endParaRPr lang="en-US" sz="4000" dirty="0" smtClean="0"/>
          </a:p>
          <a:p>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134768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pPr marL="109728" indent="0">
              <a:buNone/>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three main </a:t>
            </a:r>
            <a:r>
              <a:rPr lang="en-US" sz="2400" dirty="0" smtClean="0">
                <a:latin typeface="Times New Roman" pitchFamily="18" charset="0"/>
                <a:cs typeface="Times New Roman" pitchFamily="18" charset="0"/>
              </a:rPr>
              <a:t>purposes </a:t>
            </a:r>
            <a:r>
              <a:rPr lang="en-US" sz="2400" dirty="0">
                <a:latin typeface="Times New Roman" pitchFamily="18" charset="0"/>
                <a:cs typeface="Times New Roman" pitchFamily="18" charset="0"/>
              </a:rPr>
              <a:t>of volatile oils in Human life:</a:t>
            </a:r>
          </a:p>
          <a:p>
            <a:endParaRPr lang="en-US" sz="2400" dirty="0">
              <a:latin typeface="Times New Roman" pitchFamily="18" charset="0"/>
              <a:cs typeface="Times New Roman" pitchFamily="18" charset="0"/>
            </a:endParaRPr>
          </a:p>
          <a:p>
            <a:pPr marL="109728"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They are used therapeutically.</a:t>
            </a:r>
          </a:p>
          <a:p>
            <a:pPr marL="109728" indent="0">
              <a:buNone/>
            </a:pP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ii)They </a:t>
            </a:r>
            <a:r>
              <a:rPr lang="en-US" sz="2400" dirty="0">
                <a:latin typeface="Times New Roman" pitchFamily="18" charset="0"/>
                <a:cs typeface="Times New Roman" pitchFamily="18" charset="0"/>
              </a:rPr>
              <a:t>are used for </a:t>
            </a:r>
            <a:r>
              <a:rPr lang="en-US" sz="2400" dirty="0" err="1">
                <a:latin typeface="Times New Roman" pitchFamily="18" charset="0"/>
                <a:cs typeface="Times New Roman" pitchFamily="18" charset="0"/>
              </a:rPr>
              <a:t>flavouring</a:t>
            </a:r>
            <a:r>
              <a:rPr lang="en-US" sz="2400" dirty="0">
                <a:latin typeface="Times New Roman" pitchFamily="18" charset="0"/>
                <a:cs typeface="Times New Roman" pitchFamily="18" charset="0"/>
              </a:rPr>
              <a:t>.</a:t>
            </a:r>
          </a:p>
          <a:p>
            <a:pPr marL="109728" indent="0">
              <a:buNone/>
            </a:pPr>
            <a:r>
              <a:rPr lang="en-US" sz="2400" dirty="0" smtClean="0">
                <a:latin typeface="Times New Roman" pitchFamily="18" charset="0"/>
                <a:cs typeface="Times New Roman" pitchFamily="18" charset="0"/>
              </a:rPr>
              <a:t>(iii)They </a:t>
            </a:r>
            <a:r>
              <a:rPr lang="en-US" sz="2400" dirty="0">
                <a:latin typeface="Times New Roman" pitchFamily="18" charset="0"/>
                <a:cs typeface="Times New Roman" pitchFamily="18" charset="0"/>
              </a:rPr>
              <a:t>are used for perfumes and </a:t>
            </a:r>
            <a:r>
              <a:rPr lang="en-US" sz="2400" dirty="0" smtClean="0">
                <a:latin typeface="Times New Roman" pitchFamily="18" charset="0"/>
                <a:cs typeface="Times New Roman" pitchFamily="18" charset="0"/>
              </a:rPr>
              <a:t>cosmetics.</a:t>
            </a:r>
          </a:p>
          <a:p>
            <a:pPr marL="109728" indent="0">
              <a:buNone/>
            </a:pPr>
            <a:endParaRPr lang="en-US" sz="2400" dirty="0" smtClean="0">
              <a:latin typeface="Times New Roman" pitchFamily="18" charset="0"/>
              <a:cs typeface="Times New Roman" pitchFamily="18" charset="0"/>
            </a:endParaRPr>
          </a:p>
          <a:p>
            <a:pPr marL="109728" indent="0">
              <a:buNone/>
            </a:pPr>
            <a:r>
              <a:rPr lang="en-US" sz="2400" dirty="0" smtClean="0">
                <a:latin typeface="Times New Roman" pitchFamily="18" charset="0"/>
                <a:cs typeface="Times New Roman" pitchFamily="18" charset="0"/>
              </a:rPr>
              <a:t>Therapeutically </a:t>
            </a:r>
            <a:r>
              <a:rPr lang="en-US" sz="2400" dirty="0">
                <a:latin typeface="Times New Roman" pitchFamily="18" charset="0"/>
                <a:cs typeface="Times New Roman" pitchFamily="18" charset="0"/>
              </a:rPr>
              <a:t>they are used as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Carminative</a:t>
            </a:r>
          </a:p>
          <a:p>
            <a:r>
              <a:rPr lang="en-US" sz="2400" dirty="0" smtClean="0">
                <a:latin typeface="Times New Roman" pitchFamily="18" charset="0"/>
                <a:cs typeface="Times New Roman" pitchFamily="18" charset="0"/>
              </a:rPr>
              <a:t>Irritant</a:t>
            </a:r>
          </a:p>
          <a:p>
            <a:r>
              <a:rPr lang="en-US" sz="2400" dirty="0" smtClean="0">
                <a:latin typeface="Times New Roman" pitchFamily="18" charset="0"/>
                <a:cs typeface="Times New Roman" pitchFamily="18" charset="0"/>
              </a:rPr>
              <a:t>Local </a:t>
            </a:r>
            <a:r>
              <a:rPr lang="en-US" sz="2400" dirty="0" err="1" smtClean="0">
                <a:latin typeface="Times New Roman" pitchFamily="18" charset="0"/>
                <a:cs typeface="Times New Roman" pitchFamily="18" charset="0"/>
              </a:rPr>
              <a:t>anaesthetic</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Antiseptic</a:t>
            </a:r>
          </a:p>
          <a:p>
            <a:r>
              <a:rPr lang="en-US" sz="2400" dirty="0" smtClean="0">
                <a:latin typeface="Times New Roman" pitchFamily="18" charset="0"/>
                <a:cs typeface="Times New Roman" pitchFamily="18" charset="0"/>
              </a:rPr>
              <a:t>Expectorant</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Antibacterial</a:t>
            </a:r>
            <a:r>
              <a:rPr lang="en-US" sz="2400" dirty="0">
                <a:latin typeface="Times New Roman" pitchFamily="18" charset="0"/>
                <a:cs typeface="Times New Roman" pitchFamily="18" charset="0"/>
              </a:rPr>
              <a:t>, antifungal, </a:t>
            </a:r>
            <a:r>
              <a:rPr lang="en-US" sz="2400" dirty="0" err="1">
                <a:latin typeface="Times New Roman" pitchFamily="18" charset="0"/>
                <a:cs typeface="Times New Roman" pitchFamily="18" charset="0"/>
              </a:rPr>
              <a:t>antihelmenthics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etc</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421670258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Autofit/>
          </a:bodyPr>
          <a:lstStyle/>
          <a:p>
            <a:pPr marL="109728" indent="0">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Uses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Camphor </a:t>
            </a:r>
            <a:r>
              <a:rPr lang="en-US" sz="2400" dirty="0">
                <a:latin typeface="Times New Roman" pitchFamily="18" charset="0"/>
                <a:cs typeface="Times New Roman" pitchFamily="18" charset="0"/>
              </a:rPr>
              <a:t>is used externally as a </a:t>
            </a:r>
            <a:r>
              <a:rPr lang="en-US" sz="2400" dirty="0" err="1">
                <a:latin typeface="Times New Roman" pitchFamily="18" charset="0"/>
                <a:cs typeface="Times New Roman" pitchFamily="18" charset="0"/>
              </a:rPr>
              <a:t>rubefacient</a:t>
            </a:r>
            <a:r>
              <a:rPr lang="en-US" sz="2400" dirty="0">
                <a:latin typeface="Times New Roman" pitchFamily="18" charset="0"/>
                <a:cs typeface="Times New Roman" pitchFamily="18" charset="0"/>
              </a:rPr>
              <a:t>, counterirritant</a:t>
            </a:r>
          </a:p>
          <a:p>
            <a:pPr marL="109728" indent="0">
              <a:buNone/>
            </a:pPr>
            <a:r>
              <a:rPr lang="en-US" sz="2400" dirty="0" smtClean="0">
                <a:latin typeface="Times New Roman" pitchFamily="18" charset="0"/>
                <a:cs typeface="Times New Roman" pitchFamily="18" charset="0"/>
              </a:rPr>
              <a:t>    and </a:t>
            </a:r>
            <a:r>
              <a:rPr lang="en-US" sz="2400" dirty="0">
                <a:latin typeface="Times New Roman" pitchFamily="18" charset="0"/>
                <a:cs typeface="Times New Roman" pitchFamily="18" charset="0"/>
              </a:rPr>
              <a:t>internally as </a:t>
            </a: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carminative and antiseptic.</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a:t>
            </a:r>
            <a:r>
              <a:rPr lang="en-US" sz="2400" dirty="0" smtClean="0">
                <a:latin typeface="Times New Roman" pitchFamily="18" charset="0"/>
                <a:cs typeface="Times New Roman" pitchFamily="18" charset="0"/>
              </a:rPr>
              <a:t>anti-infective</a:t>
            </a:r>
            <a:r>
              <a:rPr lang="en-US" sz="2400" dirty="0">
                <a:latin typeface="Times New Roman" pitchFamily="18" charset="0"/>
                <a:cs typeface="Times New Roman" pitchFamily="18" charset="0"/>
              </a:rPr>
              <a:t>, used as </a:t>
            </a:r>
            <a:r>
              <a:rPr lang="en-US" sz="2400" dirty="0" smtClean="0">
                <a:latin typeface="Times New Roman" pitchFamily="18" charset="0"/>
                <a:cs typeface="Times New Roman" pitchFamily="18" charset="0"/>
              </a:rPr>
              <a:t>1–3% in </a:t>
            </a:r>
            <a:r>
              <a:rPr lang="en-US" sz="2400" dirty="0">
                <a:latin typeface="Times New Roman" pitchFamily="18" charset="0"/>
                <a:cs typeface="Times New Roman" pitchFamily="18" charset="0"/>
              </a:rPr>
              <a:t>skin medicaments and in cosmetic</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It is also used </a:t>
            </a:r>
            <a:r>
              <a:rPr lang="en-US" sz="2400" dirty="0" smtClean="0">
                <a:latin typeface="Times New Roman" pitchFamily="18" charset="0"/>
                <a:cs typeface="Times New Roman" pitchFamily="18" charset="0"/>
              </a:rPr>
              <a:t>to manufacture </a:t>
            </a:r>
            <a:r>
              <a:rPr lang="en-US" sz="2400" dirty="0">
                <a:latin typeface="Times New Roman" pitchFamily="18" charset="0"/>
                <a:cs typeface="Times New Roman" pitchFamily="18" charset="0"/>
              </a:rPr>
              <a:t>some </a:t>
            </a:r>
            <a:r>
              <a:rPr lang="en-US" sz="2400" dirty="0" smtClean="0">
                <a:latin typeface="Times New Roman" pitchFamily="18" charset="0"/>
                <a:cs typeface="Times New Roman" pitchFamily="18" charset="0"/>
              </a:rPr>
              <a:t>plastics, </a:t>
            </a:r>
            <a:r>
              <a:rPr lang="en-US" sz="2400" dirty="0">
                <a:latin typeface="Times New Roman" pitchFamily="18" charset="0"/>
                <a:cs typeface="Times New Roman" pitchFamily="18" charset="0"/>
              </a:rPr>
              <a:t>in lacquers, </a:t>
            </a:r>
            <a:r>
              <a:rPr lang="en-US" sz="2400" dirty="0" smtClean="0">
                <a:latin typeface="Times New Roman" pitchFamily="18" charset="0"/>
                <a:cs typeface="Times New Roman" pitchFamily="18" charset="0"/>
              </a:rPr>
              <a:t>varnishes, explosives, </a:t>
            </a:r>
            <a:r>
              <a:rPr lang="en-US" sz="2400" dirty="0">
                <a:latin typeface="Times New Roman" pitchFamily="18" charset="0"/>
                <a:cs typeface="Times New Roman" pitchFamily="18" charset="0"/>
              </a:rPr>
              <a:t>as moth </a:t>
            </a:r>
            <a:r>
              <a:rPr lang="en-US" sz="2400" dirty="0" smtClean="0">
                <a:latin typeface="Times New Roman" pitchFamily="18" charset="0"/>
                <a:cs typeface="Times New Roman" pitchFamily="18" charset="0"/>
              </a:rPr>
              <a:t>repellent</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731265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B.O: </a:t>
            </a:r>
          </a:p>
          <a:p>
            <a:pPr marL="109728" indent="0">
              <a:buNone/>
            </a:pPr>
            <a:r>
              <a:rPr lang="en-US" i="1" dirty="0">
                <a:latin typeface="Times New Roman" pitchFamily="18" charset="0"/>
                <a:cs typeface="Times New Roman" pitchFamily="18" charset="0"/>
              </a:rPr>
              <a:t> </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Mentha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spicata</a:t>
            </a:r>
            <a:r>
              <a:rPr lang="en-US" i="1" dirty="0" smtClean="0">
                <a:latin typeface="Times New Roman" pitchFamily="18" charset="0"/>
                <a:cs typeface="Times New Roman" pitchFamily="18" charset="0"/>
              </a:rPr>
              <a:t> </a:t>
            </a:r>
          </a:p>
          <a:p>
            <a:pPr marL="109728" indent="0">
              <a:buNone/>
            </a:pPr>
            <a:endParaRPr lang="en-US" dirty="0">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Family:</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Labiatae</a:t>
            </a:r>
            <a:endParaRPr lang="en-US" dirty="0" smtClean="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Part used:</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Dried leaves and flowering tops</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400" dirty="0" smtClean="0">
                <a:latin typeface="Times New Roman" pitchFamily="18" charset="0"/>
                <a:cs typeface="Times New Roman" pitchFamily="18" charset="0"/>
              </a:rPr>
              <a:t>Spearmint  (</a:t>
            </a:r>
            <a:r>
              <a:rPr lang="en-US" sz="4400" dirty="0" err="1" smtClean="0">
                <a:latin typeface="Times New Roman" pitchFamily="18" charset="0"/>
                <a:cs typeface="Times New Roman" pitchFamily="18" charset="0"/>
              </a:rPr>
              <a:t>Pudina</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4023242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pPr marL="109728" indent="0">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Chemical </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constituents</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contains about 0.5% volatile oil containing </a:t>
            </a:r>
            <a:r>
              <a:rPr lang="en-US" dirty="0" err="1" smtClean="0">
                <a:latin typeface="Times New Roman" pitchFamily="18" charset="0"/>
                <a:cs typeface="Times New Roman" pitchFamily="18" charset="0"/>
              </a:rPr>
              <a:t>carvone</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It also contains </a:t>
            </a:r>
            <a:r>
              <a:rPr lang="en-US" dirty="0">
                <a:latin typeface="Times New Roman" pitchFamily="18" charset="0"/>
                <a:cs typeface="Times New Roman" pitchFamily="18" charset="0"/>
              </a:rPr>
              <a:t>limonene, </a:t>
            </a:r>
            <a:r>
              <a:rPr lang="en-US" dirty="0" err="1" smtClean="0">
                <a:latin typeface="Times New Roman" pitchFamily="18" charset="0"/>
                <a:cs typeface="Times New Roman" pitchFamily="18" charset="0"/>
              </a:rPr>
              <a:t>dihydrocarveol</a:t>
            </a:r>
            <a:r>
              <a:rPr lang="en-US" dirty="0" smtClean="0">
                <a:latin typeface="Times New Roman" pitchFamily="18" charset="0"/>
                <a:cs typeface="Times New Roman" pitchFamily="18" charset="0"/>
              </a:rPr>
              <a:t> acetate, esters </a:t>
            </a:r>
            <a:r>
              <a:rPr lang="en-US" dirty="0">
                <a:latin typeface="Times New Roman" pitchFamily="18" charset="0"/>
                <a:cs typeface="Times New Roman" pitchFamily="18" charset="0"/>
              </a:rPr>
              <a:t>of acetic, </a:t>
            </a:r>
            <a:r>
              <a:rPr lang="en-US" dirty="0" smtClean="0">
                <a:latin typeface="Times New Roman" pitchFamily="18" charset="0"/>
                <a:cs typeface="Times New Roman" pitchFamily="18" charset="0"/>
              </a:rPr>
              <a:t>butyric acids.</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The drug </a:t>
            </a:r>
            <a:r>
              <a:rPr lang="en-US" dirty="0">
                <a:latin typeface="Times New Roman" pitchFamily="18" charset="0"/>
                <a:cs typeface="Times New Roman" pitchFamily="18" charset="0"/>
              </a:rPr>
              <a:t>also contains resin and tannins.</a:t>
            </a:r>
          </a:p>
        </p:txBody>
      </p:sp>
    </p:spTree>
    <p:extLst>
      <p:ext uri="{BB962C8B-B14F-4D97-AF65-F5344CB8AC3E}">
        <p14:creationId xmlns="" xmlns:p14="http://schemas.microsoft.com/office/powerpoint/2010/main" val="10046848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marL="109728" indent="0">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Uses</a:t>
            </a:r>
          </a:p>
          <a:p>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drug is used as spice, </a:t>
            </a:r>
            <a:r>
              <a:rPr lang="en-US" dirty="0" err="1">
                <a:latin typeface="Times New Roman" pitchFamily="18" charset="0"/>
                <a:cs typeface="Times New Roman" pitchFamily="18" charset="0"/>
              </a:rPr>
              <a:t>flavouring</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agent,carminative</a:t>
            </a:r>
            <a:r>
              <a:rPr lang="en-US" dirty="0">
                <a:latin typeface="Times New Roman" pitchFamily="18" charset="0"/>
                <a:cs typeface="Times New Roman" pitchFamily="18" charset="0"/>
              </a:rPr>
              <a:t>,</a:t>
            </a:r>
          </a:p>
          <a:p>
            <a:pPr marL="109728" indent="0" algn="just">
              <a:buNone/>
            </a:pPr>
            <a:r>
              <a:rPr lang="en-US" dirty="0" smtClean="0">
                <a:latin typeface="Times New Roman" pitchFamily="18" charset="0"/>
                <a:cs typeface="Times New Roman" pitchFamily="18" charset="0"/>
              </a:rPr>
              <a:t>  digestive</a:t>
            </a:r>
            <a:r>
              <a:rPr lang="en-US" dirty="0">
                <a:latin typeface="Times New Roman" pitchFamily="18" charset="0"/>
                <a:cs typeface="Times New Roman" pitchFamily="18" charset="0"/>
              </a:rPr>
              <a:t>, spasmolytic, stimulant, and as a </a:t>
            </a:r>
            <a:r>
              <a:rPr lang="en-US" dirty="0" smtClean="0">
                <a:latin typeface="Times New Roman" pitchFamily="18" charset="0"/>
                <a:cs typeface="Times New Roman" pitchFamily="18" charset="0"/>
              </a:rPr>
              <a:t>diuretic.</a:t>
            </a:r>
          </a:p>
          <a:p>
            <a:pPr algn="just"/>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Pudina</a:t>
            </a:r>
            <a:r>
              <a:rPr lang="en-US" dirty="0" smtClean="0">
                <a:latin typeface="Times New Roman" pitchFamily="18" charset="0"/>
                <a:cs typeface="Times New Roman" pitchFamily="18" charset="0"/>
              </a:rPr>
              <a:t> is </a:t>
            </a:r>
            <a:r>
              <a:rPr lang="en-US" dirty="0">
                <a:latin typeface="Times New Roman" pitchFamily="18" charset="0"/>
                <a:cs typeface="Times New Roman" pitchFamily="18" charset="0"/>
              </a:rPr>
              <a:t>chiefly used for culinary purposes.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Sweetened </a:t>
            </a:r>
            <a:r>
              <a:rPr lang="en-US" dirty="0">
                <a:latin typeface="Times New Roman" pitchFamily="18" charset="0"/>
                <a:cs typeface="Times New Roman" pitchFamily="18" charset="0"/>
              </a:rPr>
              <a:t>infusion </a:t>
            </a:r>
            <a:r>
              <a:rPr lang="en-US" dirty="0" smtClean="0">
                <a:latin typeface="Times New Roman" pitchFamily="18" charset="0"/>
                <a:cs typeface="Times New Roman" pitchFamily="18" charset="0"/>
              </a:rPr>
              <a:t>is an </a:t>
            </a:r>
            <a:r>
              <a:rPr lang="en-US" dirty="0">
                <a:latin typeface="Times New Roman" pitchFamily="18" charset="0"/>
                <a:cs typeface="Times New Roman" pitchFamily="18" charset="0"/>
              </a:rPr>
              <a:t>excellent remedy for infantile trouble and also a </a:t>
            </a:r>
            <a:r>
              <a:rPr lang="en-US" dirty="0" smtClean="0">
                <a:latin typeface="Times New Roman" pitchFamily="18" charset="0"/>
                <a:cs typeface="Times New Roman" pitchFamily="18" charset="0"/>
              </a:rPr>
              <a:t>pleasant beverage </a:t>
            </a:r>
            <a:r>
              <a:rPr lang="en-US" dirty="0">
                <a:latin typeface="Times New Roman" pitchFamily="18" charset="0"/>
                <a:cs typeface="Times New Roman" pitchFamily="18" charset="0"/>
              </a:rPr>
              <a:t>in fevers, inflammatory diseases, etc.</a:t>
            </a:r>
          </a:p>
        </p:txBody>
      </p:sp>
    </p:spTree>
    <p:extLst>
      <p:ext uri="{BB962C8B-B14F-4D97-AF65-F5344CB8AC3E}">
        <p14:creationId xmlns="" xmlns:p14="http://schemas.microsoft.com/office/powerpoint/2010/main" val="17517744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9144000" cy="5169091"/>
          </a:xfrm>
        </p:spPr>
        <p:style>
          <a:lnRef idx="2">
            <a:schemeClr val="accent5">
              <a:shade val="50000"/>
            </a:schemeClr>
          </a:lnRef>
          <a:fillRef idx="1">
            <a:schemeClr val="accent5"/>
          </a:fillRef>
          <a:effectRef idx="0">
            <a:schemeClr val="accent5"/>
          </a:effectRef>
          <a:fontRef idx="minor">
            <a:schemeClr val="lt1"/>
          </a:fontRef>
        </p:style>
        <p:txBody>
          <a:bodyPr/>
          <a:lstStyle/>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r>
              <a:rPr lang="en-US" dirty="0" smtClean="0"/>
              <a:t>             </a:t>
            </a:r>
            <a:r>
              <a:rPr lang="en-US" sz="5400" b="1" dirty="0" smtClean="0">
                <a:effectLst>
                  <a:outerShdw blurRad="38100" dist="38100" dir="2700000" algn="tl">
                    <a:srgbClr val="000000">
                      <a:alpha val="43137"/>
                    </a:srgbClr>
                  </a:outerShdw>
                </a:effectLst>
                <a:latin typeface="Times New Roman" pitchFamily="18" charset="0"/>
                <a:cs typeface="Times New Roman" pitchFamily="18" charset="0"/>
              </a:rPr>
              <a:t>Phenolic  Volatile  Oil </a:t>
            </a:r>
            <a:endParaRPr lang="en-US" sz="5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872306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b="1" dirty="0" smtClean="0">
                <a:latin typeface="Times New Roman" pitchFamily="18" charset="0"/>
                <a:cs typeface="Times New Roman" pitchFamily="18" charset="0"/>
              </a:rPr>
              <a:t>B.O:                               </a:t>
            </a:r>
          </a:p>
          <a:p>
            <a:pPr marL="109728" indent="0">
              <a:buNone/>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Eugenia </a:t>
            </a:r>
            <a:r>
              <a:rPr lang="en-US" i="1" dirty="0" err="1">
                <a:latin typeface="Times New Roman" pitchFamily="18" charset="0"/>
                <a:cs typeface="Times New Roman" pitchFamily="18" charset="0"/>
              </a:rPr>
              <a:t>cryophyllus</a:t>
            </a:r>
            <a:r>
              <a:rPr lang="en-US" i="1" dirty="0">
                <a:latin typeface="Times New Roman" pitchFamily="18" charset="0"/>
                <a:cs typeface="Times New Roman" pitchFamily="18" charset="0"/>
              </a:rPr>
              <a:t>                                                                                        </a:t>
            </a:r>
            <a:endParaRPr lang="en-US" i="1" dirty="0" smtClean="0">
              <a:latin typeface="Times New Roman" pitchFamily="18" charset="0"/>
              <a:cs typeface="Times New Roman" pitchFamily="18" charset="0"/>
            </a:endParaRPr>
          </a:p>
          <a:p>
            <a:pPr marL="109728" indent="0">
              <a:buNone/>
            </a:pPr>
            <a:endParaRPr lang="en-US" b="1" i="1" dirty="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Family</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09728" indent="0">
              <a:buNone/>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Myrtaceae</a:t>
            </a:r>
            <a:r>
              <a:rPr lang="en-US" dirty="0" smtClean="0">
                <a:latin typeface="Times New Roman" pitchFamily="18" charset="0"/>
                <a:cs typeface="Times New Roman" pitchFamily="18" charset="0"/>
              </a:rPr>
              <a:t>                                                      </a:t>
            </a:r>
          </a:p>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Part </a:t>
            </a:r>
            <a:r>
              <a:rPr lang="en-US" b="1" dirty="0">
                <a:latin typeface="Times New Roman" pitchFamily="18" charset="0"/>
                <a:cs typeface="Times New Roman" pitchFamily="18" charset="0"/>
              </a:rPr>
              <a:t>Used</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Dried </a:t>
            </a:r>
            <a:r>
              <a:rPr lang="en-US" dirty="0">
                <a:latin typeface="Times New Roman" pitchFamily="18" charset="0"/>
                <a:cs typeface="Times New Roman" pitchFamily="18" charset="0"/>
              </a:rPr>
              <a:t>flowering </a:t>
            </a:r>
            <a:r>
              <a:rPr lang="en-US" dirty="0" smtClean="0">
                <a:latin typeface="Times New Roman" pitchFamily="18" charset="0"/>
                <a:cs typeface="Times New Roman" pitchFamily="18" charset="0"/>
              </a:rPr>
              <a:t>buds</a:t>
            </a:r>
            <a:endParaRPr lang="en-US" dirty="0"/>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sz="4400" dirty="0" smtClean="0">
                <a:latin typeface="Times New Roman" pitchFamily="18" charset="0"/>
                <a:cs typeface="Times New Roman" pitchFamily="18" charset="0"/>
              </a:rPr>
              <a:t>Clove</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6769410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pPr marL="109728" indent="0">
              <a:buNone/>
            </a:pP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Chemical Constituents</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Volatile </a:t>
            </a:r>
            <a:r>
              <a:rPr lang="en-US" dirty="0">
                <a:latin typeface="Times New Roman" pitchFamily="18" charset="0"/>
                <a:cs typeface="Times New Roman" pitchFamily="18" charset="0"/>
              </a:rPr>
              <a:t>oil containing  </a:t>
            </a:r>
            <a:endParaRPr lang="en-US" dirty="0" smtClean="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Phenol</a:t>
            </a:r>
          </a:p>
          <a:p>
            <a:r>
              <a:rPr lang="en-US" dirty="0" err="1">
                <a:latin typeface="Times New Roman" pitchFamily="18" charset="0"/>
                <a:cs typeface="Times New Roman" pitchFamily="18" charset="0"/>
              </a:rPr>
              <a:t>E</a:t>
            </a:r>
            <a:r>
              <a:rPr lang="en-US" dirty="0" err="1" smtClean="0">
                <a:latin typeface="Times New Roman" pitchFamily="18" charset="0"/>
                <a:cs typeface="Times New Roman" pitchFamily="18" charset="0"/>
              </a:rPr>
              <a:t>ugenol</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err="1">
                <a:latin typeface="Times New Roman" pitchFamily="18" charset="0"/>
                <a:cs typeface="Times New Roman" pitchFamily="18" charset="0"/>
              </a:rPr>
              <a:t>I</a:t>
            </a:r>
            <a:r>
              <a:rPr lang="en-US" dirty="0" err="1" smtClean="0">
                <a:latin typeface="Times New Roman" pitchFamily="18" charset="0"/>
                <a:cs typeface="Times New Roman" pitchFamily="18" charset="0"/>
              </a:rPr>
              <a:t>so</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eugenol</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a:t>
            </a:r>
            <a:r>
              <a:rPr lang="en-US" dirty="0" err="1" smtClean="0">
                <a:latin typeface="Times New Roman" pitchFamily="18" charset="0"/>
                <a:cs typeface="Times New Roman" pitchFamily="18" charset="0"/>
              </a:rPr>
              <a:t>cryophyllene</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Vanillin</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en-US" dirty="0"/>
          </a:p>
        </p:txBody>
      </p:sp>
    </p:spTree>
    <p:extLst>
      <p:ext uri="{BB962C8B-B14F-4D97-AF65-F5344CB8AC3E}">
        <p14:creationId xmlns="" xmlns:p14="http://schemas.microsoft.com/office/powerpoint/2010/main" val="14225665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fontScale="92500"/>
          </a:bodyPr>
          <a:lstStyle/>
          <a:p>
            <a:pPr marL="109728" indent="0">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Uses:                                                                                                                                     </a:t>
            </a: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pPr algn="just">
              <a:buFont typeface="Wingdings" pitchFamily="2" charset="2"/>
              <a:buChar char="ü"/>
            </a:pPr>
            <a:r>
              <a:rPr lang="en-US" dirty="0" smtClean="0">
                <a:latin typeface="Times New Roman" pitchFamily="18" charset="0"/>
                <a:cs typeface="Times New Roman" pitchFamily="18" charset="0"/>
              </a:rPr>
              <a:t>Clove </a:t>
            </a:r>
            <a:r>
              <a:rPr lang="en-US" dirty="0">
                <a:latin typeface="Times New Roman" pitchFamily="18" charset="0"/>
                <a:cs typeface="Times New Roman" pitchFamily="18" charset="0"/>
              </a:rPr>
              <a:t>is used as an aromatic, carminative, and condiment.                                                                                                                           </a:t>
            </a:r>
            <a:endParaRPr lang="en-US" dirty="0" smtClean="0">
              <a:latin typeface="Times New Roman" pitchFamily="18" charset="0"/>
              <a:cs typeface="Times New Roman" pitchFamily="18" charset="0"/>
            </a:endParaRPr>
          </a:p>
          <a:p>
            <a:pPr algn="just">
              <a:buFont typeface="Wingdings" pitchFamily="2" charset="2"/>
              <a:buChar char="ü"/>
            </a:pPr>
            <a:endParaRPr lang="en-US" dirty="0" smtClean="0">
              <a:latin typeface="Times New Roman" pitchFamily="18" charset="0"/>
              <a:cs typeface="Times New Roman" pitchFamily="18" charset="0"/>
            </a:endParaRPr>
          </a:p>
          <a:p>
            <a:pPr algn="just">
              <a:buFont typeface="Wingdings" pitchFamily="2" charset="2"/>
              <a:buChar char="ü"/>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also used in flatulence, dyspepsia, emesis etc. </a:t>
            </a:r>
            <a:endParaRPr lang="en-US" dirty="0" smtClean="0">
              <a:latin typeface="Times New Roman" pitchFamily="18" charset="0"/>
              <a:cs typeface="Times New Roman" pitchFamily="18" charset="0"/>
            </a:endParaRPr>
          </a:p>
          <a:p>
            <a:pPr algn="just">
              <a:buFont typeface="Wingdings" pitchFamily="2" charset="2"/>
              <a:buChar char="ü"/>
            </a:pPr>
            <a:endParaRPr lang="en-US" dirty="0" smtClean="0">
              <a:latin typeface="Times New Roman" pitchFamily="18" charset="0"/>
              <a:cs typeface="Times New Roman" pitchFamily="18" charset="0"/>
            </a:endParaRPr>
          </a:p>
          <a:p>
            <a:pPr algn="just">
              <a:buFont typeface="Wingdings" pitchFamily="2" charset="2"/>
              <a:buChar char="ü"/>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oil of clove is a local irritant, strong </a:t>
            </a:r>
            <a:r>
              <a:rPr lang="en-US" dirty="0" smtClean="0">
                <a:latin typeface="Times New Roman" pitchFamily="18" charset="0"/>
                <a:cs typeface="Times New Roman" pitchFamily="18" charset="0"/>
              </a:rPr>
              <a:t>germicidal</a:t>
            </a:r>
          </a:p>
          <a:p>
            <a:pPr marL="109728"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powerful </a:t>
            </a:r>
            <a:r>
              <a:rPr lang="en-US" dirty="0" smtClean="0">
                <a:latin typeface="Times New Roman" pitchFamily="18" charset="0"/>
                <a:cs typeface="Times New Roman" pitchFamily="18" charset="0"/>
              </a:rPr>
              <a:t>antiseptic.                                                                                          </a:t>
            </a:r>
          </a:p>
          <a:p>
            <a:pPr algn="just">
              <a:buFont typeface="Wingdings" pitchFamily="2" charset="2"/>
              <a:buChar char="ü"/>
            </a:pPr>
            <a:endParaRPr lang="en-US" dirty="0" smtClean="0">
              <a:latin typeface="Times New Roman" pitchFamily="18" charset="0"/>
              <a:cs typeface="Times New Roman" pitchFamily="18" charset="0"/>
            </a:endParaRPr>
          </a:p>
          <a:p>
            <a:pPr algn="just">
              <a:buFont typeface="Wingdings" pitchFamily="2" charset="2"/>
              <a:buChar char="ü"/>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also used as local </a:t>
            </a:r>
            <a:r>
              <a:rPr lang="en-US" dirty="0" err="1">
                <a:latin typeface="Times New Roman" pitchFamily="18" charset="0"/>
                <a:cs typeface="Times New Roman" pitchFamily="18" charset="0"/>
              </a:rPr>
              <a:t>anaesthetic</a:t>
            </a:r>
            <a:r>
              <a:rPr lang="en-US" dirty="0">
                <a:latin typeface="Times New Roman" pitchFamily="18" charset="0"/>
                <a:cs typeface="Times New Roman" pitchFamily="18" charset="0"/>
              </a:rPr>
              <a:t> applied to decayed teeth &amp; has been used with success as expectorant in bronchial troubles. </a:t>
            </a:r>
          </a:p>
        </p:txBody>
      </p:sp>
    </p:spTree>
    <p:extLst>
      <p:ext uri="{BB962C8B-B14F-4D97-AF65-F5344CB8AC3E}">
        <p14:creationId xmlns="" xmlns:p14="http://schemas.microsoft.com/office/powerpoint/2010/main" val="173408875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Botanical Origin</a:t>
            </a:r>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                               </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Thymus vulgaris                                                                                                                    </a:t>
            </a:r>
          </a:p>
          <a:p>
            <a:pPr marL="109728" indent="0">
              <a:buNone/>
            </a:pPr>
            <a:endParaRPr lang="en-US" dirty="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Family</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Labiatea</a:t>
            </a:r>
            <a:r>
              <a:rPr lang="en-US" dirty="0" smtClean="0">
                <a:latin typeface="Times New Roman" pitchFamily="18" charset="0"/>
                <a:cs typeface="Times New Roman" pitchFamily="18" charset="0"/>
              </a:rPr>
              <a:t>                                                                                                            </a:t>
            </a:r>
          </a:p>
          <a:p>
            <a:pPr marL="109728" indent="0">
              <a:buNone/>
            </a:pPr>
            <a:endParaRPr lang="en-US" dirty="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Part </a:t>
            </a:r>
            <a:r>
              <a:rPr lang="en-US" b="1" dirty="0">
                <a:latin typeface="Times New Roman" pitchFamily="18" charset="0"/>
                <a:cs typeface="Times New Roman" pitchFamily="18" charset="0"/>
              </a:rPr>
              <a:t>Used: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Dried </a:t>
            </a:r>
            <a:r>
              <a:rPr lang="en-US" dirty="0">
                <a:latin typeface="Times New Roman" pitchFamily="18" charset="0"/>
                <a:cs typeface="Times New Roman" pitchFamily="18" charset="0"/>
              </a:rPr>
              <a:t>flowering tops or </a:t>
            </a:r>
            <a:r>
              <a:rPr lang="en-US" dirty="0" smtClean="0">
                <a:latin typeface="Times New Roman" pitchFamily="18" charset="0"/>
                <a:cs typeface="Times New Roman" pitchFamily="18" charset="0"/>
              </a:rPr>
              <a:t>leaves</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400" dirty="0" smtClean="0">
                <a:latin typeface="Times New Roman" pitchFamily="18" charset="0"/>
                <a:cs typeface="Times New Roman" pitchFamily="18" charset="0"/>
              </a:rPr>
              <a:t>Thyme</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8370982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lstStyle/>
          <a:p>
            <a:pPr marL="109728" indent="0">
              <a:buNone/>
            </a:pP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Chemical constituents</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a) Volatile </a:t>
            </a:r>
            <a:r>
              <a:rPr lang="en-US" dirty="0">
                <a:latin typeface="Times New Roman" pitchFamily="18" charset="0"/>
                <a:cs typeface="Times New Roman" pitchFamily="18" charset="0"/>
              </a:rPr>
              <a:t>oil containing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Thymol</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thymine</a:t>
            </a:r>
          </a:p>
          <a:p>
            <a:r>
              <a:rPr lang="en-US" dirty="0" err="1" smtClean="0">
                <a:latin typeface="Times New Roman" pitchFamily="18" charset="0"/>
                <a:cs typeface="Times New Roman" pitchFamily="18" charset="0"/>
              </a:rPr>
              <a:t>pinene</a:t>
            </a:r>
            <a:r>
              <a:rPr lang="en-US" dirty="0" smtClean="0">
                <a:latin typeface="Times New Roman" pitchFamily="18" charset="0"/>
                <a:cs typeface="Times New Roman" pitchFamily="18" charset="0"/>
              </a:rPr>
              <a:t>                                                                                                     </a:t>
            </a:r>
          </a:p>
          <a:p>
            <a:endParaRPr lang="en-US" dirty="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b)Tannins </a:t>
            </a:r>
            <a:r>
              <a:rPr lang="en-US" dirty="0">
                <a:latin typeface="Times New Roman" pitchFamily="18" charset="0"/>
                <a:cs typeface="Times New Roman" pitchFamily="18" charset="0"/>
              </a:rPr>
              <a:t>etc.                                                                                                                                                               </a:t>
            </a:r>
          </a:p>
        </p:txBody>
      </p:sp>
    </p:spTree>
    <p:extLst>
      <p:ext uri="{BB962C8B-B14F-4D97-AF65-F5344CB8AC3E}">
        <p14:creationId xmlns="" xmlns:p14="http://schemas.microsoft.com/office/powerpoint/2010/main" val="3147752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fr-FR" dirty="0" smtClean="0"/>
          </a:p>
          <a:p>
            <a:pPr marL="109728" indent="0">
              <a:buNone/>
            </a:pPr>
            <a:r>
              <a:rPr lang="fr-FR" sz="2800" dirty="0" smtClean="0">
                <a:latin typeface="Times New Roman" pitchFamily="18" charset="0"/>
                <a:cs typeface="Times New Roman" pitchFamily="18" charset="0"/>
              </a:rPr>
              <a:t>There are </a:t>
            </a:r>
            <a:r>
              <a:rPr lang="fr-FR" sz="2800" dirty="0" err="1" smtClean="0">
                <a:latin typeface="Times New Roman" pitchFamily="18" charset="0"/>
                <a:cs typeface="Times New Roman" pitchFamily="18" charset="0"/>
              </a:rPr>
              <a:t>following</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methods</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used</a:t>
            </a:r>
            <a:r>
              <a:rPr lang="fr-FR" sz="2800" dirty="0">
                <a:latin typeface="Times New Roman" pitchFamily="18" charset="0"/>
                <a:cs typeface="Times New Roman" pitchFamily="18" charset="0"/>
              </a:rPr>
              <a:t>:</a:t>
            </a:r>
            <a:r>
              <a:rPr lang="fr-FR" sz="2800" dirty="0" smtClean="0">
                <a:latin typeface="Times New Roman" pitchFamily="18" charset="0"/>
                <a:cs typeface="Times New Roman" pitchFamily="18" charset="0"/>
              </a:rPr>
              <a:t> </a:t>
            </a:r>
          </a:p>
          <a:p>
            <a:pPr marL="109728" indent="0">
              <a:buNone/>
            </a:pPr>
            <a:endParaRPr lang="fr-FR" sz="2800" dirty="0">
              <a:latin typeface="Times New Roman" pitchFamily="18" charset="0"/>
              <a:cs typeface="Times New Roman" pitchFamily="18" charset="0"/>
            </a:endParaRPr>
          </a:p>
          <a:p>
            <a:pPr marL="109728" indent="0">
              <a:buNone/>
            </a:pPr>
            <a:r>
              <a:rPr lang="fr-FR" sz="2800" dirty="0" smtClean="0">
                <a:latin typeface="Times New Roman" pitchFamily="18" charset="0"/>
                <a:cs typeface="Times New Roman" pitchFamily="18" charset="0"/>
              </a:rPr>
              <a:t>1. Distillation</a:t>
            </a:r>
            <a:endParaRPr lang="fr-FR" sz="2800" dirty="0">
              <a:latin typeface="Times New Roman" pitchFamily="18" charset="0"/>
              <a:cs typeface="Times New Roman" pitchFamily="18" charset="0"/>
            </a:endParaRPr>
          </a:p>
          <a:p>
            <a:pPr marL="109728" indent="0">
              <a:buNone/>
            </a:pPr>
            <a:r>
              <a:rPr lang="fr-FR" sz="2800" dirty="0" smtClean="0">
                <a:latin typeface="Times New Roman" pitchFamily="18" charset="0"/>
                <a:cs typeface="Times New Roman" pitchFamily="18" charset="0"/>
              </a:rPr>
              <a:t>2. Expression</a:t>
            </a:r>
            <a:endParaRPr lang="fr-FR" sz="2800" dirty="0">
              <a:latin typeface="Times New Roman" pitchFamily="18" charset="0"/>
              <a:cs typeface="Times New Roman" pitchFamily="18" charset="0"/>
            </a:endParaRPr>
          </a:p>
          <a:p>
            <a:pPr marL="109728" indent="0">
              <a:buNone/>
            </a:pPr>
            <a:r>
              <a:rPr lang="fr-FR" sz="2800" dirty="0" smtClean="0">
                <a:latin typeface="Times New Roman" pitchFamily="18" charset="0"/>
                <a:cs typeface="Times New Roman" pitchFamily="18" charset="0"/>
              </a:rPr>
              <a:t>3. </a:t>
            </a:r>
            <a:r>
              <a:rPr lang="fr-FR" sz="2800" dirty="0" err="1" smtClean="0">
                <a:latin typeface="Times New Roman" pitchFamily="18" charset="0"/>
                <a:cs typeface="Times New Roman" pitchFamily="18" charset="0"/>
              </a:rPr>
              <a:t>Enzymatic</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hydrolysis</a:t>
            </a:r>
            <a:endParaRPr lang="fr-FR" sz="2800" dirty="0">
              <a:latin typeface="Times New Roman" pitchFamily="18" charset="0"/>
              <a:cs typeface="Times New Roman" pitchFamily="18" charset="0"/>
            </a:endParaRPr>
          </a:p>
          <a:p>
            <a:pPr marL="109728" indent="0">
              <a:buNone/>
            </a:pPr>
            <a:r>
              <a:rPr lang="fr-FR" sz="2800" dirty="0" smtClean="0">
                <a:latin typeface="Times New Roman" pitchFamily="18" charset="0"/>
                <a:cs typeface="Times New Roman" pitchFamily="18" charset="0"/>
              </a:rPr>
              <a:t>4. </a:t>
            </a:r>
            <a:r>
              <a:rPr lang="fr-FR" sz="2800" dirty="0" err="1" smtClean="0">
                <a:latin typeface="Times New Roman" pitchFamily="18" charset="0"/>
                <a:cs typeface="Times New Roman" pitchFamily="18" charset="0"/>
              </a:rPr>
              <a:t>Solvent</a:t>
            </a:r>
            <a:r>
              <a:rPr lang="fr-FR" sz="2800" dirty="0" smtClean="0">
                <a:latin typeface="Times New Roman" pitchFamily="18" charset="0"/>
                <a:cs typeface="Times New Roman" pitchFamily="18" charset="0"/>
              </a:rPr>
              <a:t> </a:t>
            </a:r>
            <a:r>
              <a:rPr lang="fr-FR" sz="2800" dirty="0">
                <a:latin typeface="Times New Roman" pitchFamily="18" charset="0"/>
                <a:cs typeface="Times New Roman" pitchFamily="18" charset="0"/>
              </a:rPr>
              <a:t>extraction</a:t>
            </a:r>
          </a:p>
          <a:p>
            <a:pPr marL="109728" indent="0">
              <a:buNone/>
            </a:pPr>
            <a:r>
              <a:rPr lang="fr-FR" sz="2800" dirty="0" smtClean="0">
                <a:latin typeface="Times New Roman" pitchFamily="18" charset="0"/>
                <a:cs typeface="Times New Roman" pitchFamily="18" charset="0"/>
              </a:rPr>
              <a:t>5. </a:t>
            </a:r>
            <a:r>
              <a:rPr lang="fr-FR" sz="2800" dirty="0" err="1" smtClean="0">
                <a:latin typeface="Times New Roman" pitchFamily="18" charset="0"/>
                <a:cs typeface="Times New Roman" pitchFamily="18" charset="0"/>
              </a:rPr>
              <a:t>Enfluerage</a:t>
            </a:r>
            <a:r>
              <a:rPr lang="fr-FR" sz="2800" dirty="0" smtClean="0">
                <a:latin typeface="Times New Roman" pitchFamily="18" charset="0"/>
                <a:cs typeface="Times New Roman" pitchFamily="18" charset="0"/>
              </a:rPr>
              <a:t> </a:t>
            </a:r>
            <a:r>
              <a:rPr lang="fr-FR" sz="2800" dirty="0" err="1">
                <a:latin typeface="Times New Roman" pitchFamily="18" charset="0"/>
                <a:cs typeface="Times New Roman" pitchFamily="18" charset="0"/>
              </a:rPr>
              <a:t>method</a:t>
            </a:r>
            <a:endParaRPr lang="fr-FR" sz="2800" dirty="0">
              <a:latin typeface="Times New Roman" pitchFamily="18" charset="0"/>
              <a:cs typeface="Times New Roman" pitchFamily="18" charset="0"/>
            </a:endParaRPr>
          </a:p>
          <a:p>
            <a:pPr marL="109728" indent="0">
              <a:buNone/>
            </a:pPr>
            <a:r>
              <a:rPr lang="fr-FR" sz="2800" dirty="0" smtClean="0">
                <a:latin typeface="Times New Roman" pitchFamily="18" charset="0"/>
                <a:cs typeface="Times New Roman" pitchFamily="18" charset="0"/>
              </a:rPr>
              <a:t>6. Destructive </a:t>
            </a:r>
            <a:r>
              <a:rPr lang="fr-FR" sz="2800" dirty="0">
                <a:latin typeface="Times New Roman" pitchFamily="18" charset="0"/>
                <a:cs typeface="Times New Roman" pitchFamily="18" charset="0"/>
              </a:rPr>
              <a:t>distillation</a:t>
            </a:r>
          </a:p>
          <a:p>
            <a:pPr marL="109728" indent="0">
              <a:buNone/>
            </a:pPr>
            <a:endParaRPr lang="en-US" dirty="0"/>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4400" dirty="0">
                <a:latin typeface="Times New Roman" pitchFamily="18" charset="0"/>
                <a:cs typeface="Times New Roman" pitchFamily="18" charset="0"/>
              </a:rPr>
              <a:t>Methods of obtaining volatile oils</a:t>
            </a:r>
          </a:p>
        </p:txBody>
      </p:sp>
    </p:spTree>
    <p:extLst>
      <p:ext uri="{BB962C8B-B14F-4D97-AF65-F5344CB8AC3E}">
        <p14:creationId xmlns="" xmlns:p14="http://schemas.microsoft.com/office/powerpoint/2010/main" val="89640398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lstStyle/>
          <a:p>
            <a:pPr marL="109728" indent="0">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Uses:   </a:t>
            </a: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is used as                                                                                                                                      </a:t>
            </a:r>
            <a:endParaRPr lang="en-US" dirty="0" smtClean="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Antispasmodic                                                                                                                             </a:t>
            </a:r>
          </a:p>
          <a:p>
            <a:r>
              <a:rPr lang="en-US" dirty="0" smtClean="0">
                <a:latin typeface="Times New Roman" pitchFamily="18" charset="0"/>
                <a:cs typeface="Times New Roman" pitchFamily="18" charset="0"/>
              </a:rPr>
              <a:t>Carminative                                                                                                                                    </a:t>
            </a:r>
          </a:p>
          <a:p>
            <a:r>
              <a:rPr lang="en-US" dirty="0" smtClean="0">
                <a:latin typeface="Times New Roman" pitchFamily="18" charset="0"/>
                <a:cs typeface="Times New Roman" pitchFamily="18" charset="0"/>
              </a:rPr>
              <a:t>Stimulant                                                                                                                      </a:t>
            </a:r>
          </a:p>
          <a:p>
            <a:r>
              <a:rPr lang="en-US" dirty="0" smtClean="0">
                <a:latin typeface="Times New Roman" pitchFamily="18" charset="0"/>
                <a:cs typeface="Times New Roman" pitchFamily="18" charset="0"/>
              </a:rPr>
              <a:t>Condiment </a:t>
            </a:r>
            <a:r>
              <a:rPr lang="en-US" dirty="0">
                <a:latin typeface="Times New Roman" pitchFamily="18" charset="0"/>
                <a:cs typeface="Times New Roman" pitchFamily="18" charset="0"/>
              </a:rPr>
              <a:t>in the </a:t>
            </a:r>
            <a:r>
              <a:rPr lang="en-US" dirty="0" smtClean="0">
                <a:latin typeface="Times New Roman" pitchFamily="18" charset="0"/>
                <a:cs typeface="Times New Roman" pitchFamily="18" charset="0"/>
              </a:rPr>
              <a:t>flavoring </a:t>
            </a:r>
            <a:r>
              <a:rPr lang="en-US" dirty="0">
                <a:latin typeface="Times New Roman" pitchFamily="18" charset="0"/>
                <a:cs typeface="Times New Roman" pitchFamily="18" charset="0"/>
              </a:rPr>
              <a:t>of  meat &amp; fish dishes</a:t>
            </a:r>
            <a:r>
              <a:rPr lang="en-US" dirty="0"/>
              <a:t>. </a:t>
            </a:r>
          </a:p>
        </p:txBody>
      </p:sp>
    </p:spTree>
    <p:extLst>
      <p:ext uri="{BB962C8B-B14F-4D97-AF65-F5344CB8AC3E}">
        <p14:creationId xmlns="" xmlns:p14="http://schemas.microsoft.com/office/powerpoint/2010/main" val="24810765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9144000" cy="5105400"/>
          </a:xfrm>
        </p:spPr>
        <p:style>
          <a:lnRef idx="1">
            <a:schemeClr val="accent5"/>
          </a:lnRef>
          <a:fillRef idx="3">
            <a:schemeClr val="accent5"/>
          </a:fillRef>
          <a:effectRef idx="2">
            <a:schemeClr val="accent5"/>
          </a:effectRef>
          <a:fontRef idx="minor">
            <a:schemeClr val="lt1"/>
          </a:fontRef>
        </p:style>
        <p:txBody>
          <a:bodyPr/>
          <a:lstStyle/>
          <a:p>
            <a:endParaRPr lang="en-US" dirty="0" smtClean="0"/>
          </a:p>
          <a:p>
            <a:endParaRPr lang="en-US" dirty="0"/>
          </a:p>
          <a:p>
            <a:endParaRPr lang="en-US" dirty="0" smtClean="0"/>
          </a:p>
          <a:p>
            <a:endParaRPr lang="en-US" dirty="0"/>
          </a:p>
          <a:p>
            <a:pPr marL="109728" indent="0">
              <a:buNone/>
            </a:pPr>
            <a:r>
              <a:rPr lang="en-US" sz="5400" dirty="0" smtClean="0">
                <a:latin typeface="Times New Roman" pitchFamily="18" charset="0"/>
                <a:cs typeface="Times New Roman" pitchFamily="18" charset="0"/>
              </a:rPr>
              <a:t>   Phenolic </a:t>
            </a:r>
            <a:r>
              <a:rPr lang="en-US" sz="5400" dirty="0">
                <a:latin typeface="Times New Roman" pitchFamily="18" charset="0"/>
                <a:cs typeface="Times New Roman" pitchFamily="18" charset="0"/>
              </a:rPr>
              <a:t>E</a:t>
            </a:r>
            <a:r>
              <a:rPr lang="en-US" sz="5400" dirty="0" smtClean="0">
                <a:latin typeface="Times New Roman" pitchFamily="18" charset="0"/>
                <a:cs typeface="Times New Roman" pitchFamily="18" charset="0"/>
              </a:rPr>
              <a:t>ther </a:t>
            </a:r>
            <a:r>
              <a:rPr lang="en-US" sz="5400" dirty="0">
                <a:latin typeface="Times New Roman" pitchFamily="18" charset="0"/>
                <a:cs typeface="Times New Roman" pitchFamily="18" charset="0"/>
              </a:rPr>
              <a:t>V</a:t>
            </a:r>
            <a:r>
              <a:rPr lang="en-US" sz="5400" dirty="0" smtClean="0">
                <a:latin typeface="Times New Roman" pitchFamily="18" charset="0"/>
                <a:cs typeface="Times New Roman" pitchFamily="18" charset="0"/>
              </a:rPr>
              <a:t>olatile Oil</a:t>
            </a:r>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31602884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normAutofit/>
          </a:bodyPr>
          <a:lstStyle/>
          <a:p>
            <a:pPr marL="109728" indent="0">
              <a:buNone/>
            </a:pPr>
            <a:r>
              <a:rPr lang="en-US" b="1" dirty="0">
                <a:latin typeface="Times New Roman" pitchFamily="18" charset="0"/>
                <a:cs typeface="Times New Roman" pitchFamily="18" charset="0"/>
              </a:rPr>
              <a:t>B.O: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Pimpinella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anisum</a:t>
            </a:r>
            <a:endParaRPr lang="en-US" i="1" dirty="0" smtClean="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Family</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Umbelliferae</a:t>
            </a:r>
            <a:endParaRPr lang="en-US" dirty="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Part </a:t>
            </a:r>
            <a:r>
              <a:rPr lang="en-US" b="1" dirty="0">
                <a:latin typeface="Times New Roman" pitchFamily="18" charset="0"/>
                <a:cs typeface="Times New Roman" pitchFamily="18" charset="0"/>
              </a:rPr>
              <a:t>Used: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Dried </a:t>
            </a:r>
            <a:r>
              <a:rPr lang="en-US" dirty="0">
                <a:latin typeface="Times New Roman" pitchFamily="18" charset="0"/>
                <a:cs typeface="Times New Roman" pitchFamily="18" charset="0"/>
              </a:rPr>
              <a:t>fruit</a:t>
            </a:r>
          </a:p>
          <a:p>
            <a:endParaRPr lang="en-US" dirty="0"/>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400" dirty="0" smtClean="0">
                <a:latin typeface="Times New Roman" pitchFamily="18" charset="0"/>
                <a:cs typeface="Times New Roman" pitchFamily="18" charset="0"/>
              </a:rPr>
              <a:t>Anise</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71786916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pPr marL="109728" indent="0">
              <a:buNone/>
            </a:pPr>
            <a:r>
              <a:rPr lang="en-US" sz="3500" b="1" dirty="0" smtClean="0">
                <a:effectLst>
                  <a:outerShdw blurRad="38100" dist="38100" dir="2700000" algn="tl">
                    <a:srgbClr val="000000">
                      <a:alpha val="43137"/>
                    </a:srgbClr>
                  </a:outerShdw>
                </a:effectLst>
                <a:latin typeface="Times New Roman" pitchFamily="18" charset="0"/>
                <a:cs typeface="Times New Roman" pitchFamily="18" charset="0"/>
              </a:rPr>
              <a:t>Chemical Constituents</a:t>
            </a:r>
            <a:r>
              <a:rPr lang="en-US" sz="3500" b="1" dirty="0">
                <a:effectLst>
                  <a:outerShdw blurRad="38100" dist="38100" dir="2700000" algn="tl">
                    <a:srgbClr val="000000">
                      <a:alpha val="43137"/>
                    </a:srgbClr>
                  </a:outerShdw>
                </a:effectLst>
                <a:latin typeface="Times New Roman" pitchFamily="18" charset="0"/>
                <a:cs typeface="Times New Roman" pitchFamily="18" charset="0"/>
              </a:rPr>
              <a:t>:</a:t>
            </a:r>
          </a:p>
          <a:p>
            <a:pPr marL="109728" indent="0">
              <a:buNone/>
            </a:pPr>
            <a:endParaRPr lang="en-US" dirty="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Volatile </a:t>
            </a:r>
            <a:r>
              <a:rPr lang="en-US" dirty="0">
                <a:latin typeface="Times New Roman" pitchFamily="18" charset="0"/>
                <a:cs typeface="Times New Roman" pitchFamily="18" charset="0"/>
              </a:rPr>
              <a:t>oil containing </a:t>
            </a:r>
            <a:r>
              <a:rPr lang="en-US" dirty="0" err="1" smtClean="0">
                <a:latin typeface="Times New Roman" pitchFamily="18" charset="0"/>
                <a:cs typeface="Times New Roman" pitchFamily="18" charset="0"/>
              </a:rPr>
              <a:t>Anethol</a:t>
            </a:r>
            <a:r>
              <a:rPr lang="en-US" dirty="0" smtClean="0">
                <a:latin typeface="Times New Roman" pitchFamily="18" charset="0"/>
                <a:cs typeface="Times New Roman" pitchFamily="18" charset="0"/>
              </a:rPr>
              <a:t>. It </a:t>
            </a:r>
            <a:r>
              <a:rPr lang="en-US" dirty="0">
                <a:latin typeface="Times New Roman" pitchFamily="18" charset="0"/>
                <a:cs typeface="Times New Roman" pitchFamily="18" charset="0"/>
              </a:rPr>
              <a:t>also </a:t>
            </a:r>
            <a:r>
              <a:rPr lang="en-US" dirty="0" smtClean="0">
                <a:latin typeface="Times New Roman" pitchFamily="18" charset="0"/>
                <a:cs typeface="Times New Roman" pitchFamily="18" charset="0"/>
              </a:rPr>
              <a:t>contains</a:t>
            </a:r>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Tannins</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Fixed </a:t>
            </a:r>
            <a:r>
              <a:rPr lang="en-US" dirty="0">
                <a:latin typeface="Times New Roman" pitchFamily="18" charset="0"/>
                <a:cs typeface="Times New Roman" pitchFamily="18" charset="0"/>
              </a:rPr>
              <a:t>oils</a:t>
            </a:r>
          </a:p>
          <a:p>
            <a:r>
              <a:rPr lang="en-US" dirty="0" smtClean="0">
                <a:latin typeface="Times New Roman" pitchFamily="18" charset="0"/>
                <a:cs typeface="Times New Roman" pitchFamily="18" charset="0"/>
              </a:rPr>
              <a:t>Proteins</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Calcium </a:t>
            </a:r>
            <a:r>
              <a:rPr lang="en-US" dirty="0">
                <a:latin typeface="Times New Roman" pitchFamily="18" charset="0"/>
                <a:cs typeface="Times New Roman" pitchFamily="18" charset="0"/>
              </a:rPr>
              <a:t>oxalate</a:t>
            </a:r>
          </a:p>
          <a:p>
            <a:pPr marL="109728" indent="0">
              <a:buNone/>
            </a:pPr>
            <a:endParaRPr lang="en-US" dirty="0"/>
          </a:p>
        </p:txBody>
      </p:sp>
    </p:spTree>
    <p:extLst>
      <p:ext uri="{BB962C8B-B14F-4D97-AF65-F5344CB8AC3E}">
        <p14:creationId xmlns="" xmlns:p14="http://schemas.microsoft.com/office/powerpoint/2010/main" val="180503409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09600"/>
            <a:ext cx="8229600" cy="5181600"/>
          </a:xfrm>
        </p:spPr>
        <p:txBody>
          <a:bodyPr/>
          <a:lstStyle/>
          <a:p>
            <a:pPr marL="109728" indent="0">
              <a:buNone/>
            </a:pPr>
            <a:r>
              <a:rPr lang="en-US" sz="3200" b="1" dirty="0">
                <a:latin typeface="Times New Roman" pitchFamily="18" charset="0"/>
                <a:cs typeface="Times New Roman" pitchFamily="18" charset="0"/>
              </a:rPr>
              <a:t>Uses:  </a:t>
            </a: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used as:</a:t>
            </a: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a) Stimulant</a:t>
            </a:r>
            <a:endParaRPr lang="en-US" dirty="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b) Carminative</a:t>
            </a:r>
            <a:endParaRPr lang="en-US" dirty="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c) Flavoring </a:t>
            </a:r>
            <a:r>
              <a:rPr lang="en-US" dirty="0">
                <a:latin typeface="Times New Roman" pitchFamily="18" charset="0"/>
                <a:cs typeface="Times New Roman" pitchFamily="18" charset="0"/>
              </a:rPr>
              <a:t>agent</a:t>
            </a:r>
          </a:p>
          <a:p>
            <a:pPr marL="109728" indent="0">
              <a:buNone/>
            </a:pPr>
            <a:r>
              <a:rPr lang="en-US" dirty="0" smtClean="0">
                <a:latin typeface="Times New Roman" pitchFamily="18" charset="0"/>
                <a:cs typeface="Times New Roman" pitchFamily="18" charset="0"/>
              </a:rPr>
              <a:t>d) Condiment</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98947781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pPr marL="109728" indent="0">
              <a:buNone/>
            </a:pPr>
            <a:r>
              <a:rPr lang="en-US" b="1" dirty="0" smtClean="0">
                <a:latin typeface="Times New Roman" pitchFamily="18" charset="0"/>
                <a:cs typeface="Times New Roman" pitchFamily="18" charset="0"/>
              </a:rPr>
              <a:t>B.O</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09728" indent="0">
              <a:buNone/>
            </a:pPr>
            <a:r>
              <a:rPr lang="en-US" i="1" dirty="0">
                <a:latin typeface="Times New Roman" pitchFamily="18" charset="0"/>
                <a:cs typeface="Times New Roman" pitchFamily="18" charset="0"/>
              </a:rPr>
              <a:t> </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Foeniculum</a:t>
            </a:r>
            <a:r>
              <a:rPr lang="en-US" i="1"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vulgare</a:t>
            </a:r>
            <a:endParaRPr lang="en-US" i="1" dirty="0">
              <a:latin typeface="Times New Roman" pitchFamily="18" charset="0"/>
              <a:cs typeface="Times New Roman" pitchFamily="18" charset="0"/>
            </a:endParaRPr>
          </a:p>
          <a:p>
            <a:pPr marL="109728" indent="0">
              <a:buNone/>
            </a:pPr>
            <a:endParaRPr lang="en-US" b="1"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Family</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Umbelliferae</a:t>
            </a:r>
            <a:endParaRPr lang="en-US" dirty="0">
              <a:latin typeface="Times New Roman" pitchFamily="18" charset="0"/>
              <a:cs typeface="Times New Roman" pitchFamily="18" charset="0"/>
            </a:endParaRPr>
          </a:p>
          <a:p>
            <a:pPr marL="109728" indent="0">
              <a:buNone/>
            </a:pPr>
            <a:endParaRPr lang="en-US" b="1"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Part </a:t>
            </a:r>
            <a:r>
              <a:rPr lang="en-US" b="1" dirty="0">
                <a:latin typeface="Times New Roman" pitchFamily="18" charset="0"/>
                <a:cs typeface="Times New Roman" pitchFamily="18" charset="0"/>
              </a:rPr>
              <a:t>Used</a:t>
            </a:r>
            <a:r>
              <a:rPr lang="en-US" b="1" dirty="0" smtClean="0">
                <a:latin typeface="Times New Roman" pitchFamily="18" charset="0"/>
                <a:cs typeface="Times New Roman" pitchFamily="18" charset="0"/>
              </a:rPr>
              <a:t>:</a:t>
            </a:r>
          </a:p>
          <a:p>
            <a:pPr marL="109728" indent="0">
              <a:buNone/>
            </a:pPr>
            <a:r>
              <a:rPr lang="en-US" dirty="0" smtClean="0">
                <a:latin typeface="Times New Roman" pitchFamily="18" charset="0"/>
                <a:cs typeface="Times New Roman" pitchFamily="18" charset="0"/>
              </a:rPr>
              <a:t>                    Dried </a:t>
            </a:r>
            <a:r>
              <a:rPr lang="en-US" dirty="0">
                <a:latin typeface="Times New Roman" pitchFamily="18" charset="0"/>
                <a:cs typeface="Times New Roman" pitchFamily="18" charset="0"/>
              </a:rPr>
              <a:t>ripened fruit</a:t>
            </a:r>
          </a:p>
          <a:p>
            <a:endParaRPr lang="en-US" dirty="0"/>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400" dirty="0" smtClean="0">
                <a:latin typeface="Times New Roman" pitchFamily="18" charset="0"/>
                <a:cs typeface="Times New Roman" pitchFamily="18" charset="0"/>
              </a:rPr>
              <a:t>Fennel</a:t>
            </a:r>
            <a:endParaRPr lang="en-US" sz="4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43600" y="1905000"/>
            <a:ext cx="2743200" cy="350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9339695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81000"/>
            <a:ext cx="8610600" cy="5626291"/>
          </a:xfrm>
        </p:spPr>
        <p:txBody>
          <a:bodyPr>
            <a:normAutofit/>
          </a:bodyPr>
          <a:lstStyle/>
          <a:p>
            <a:pPr marL="109728" indent="0">
              <a:buNone/>
            </a:pPr>
            <a:r>
              <a:rPr lang="en-US" b="1" dirty="0" smtClean="0">
                <a:latin typeface="Times New Roman" pitchFamily="18" charset="0"/>
                <a:cs typeface="Times New Roman" pitchFamily="18" charset="0"/>
              </a:rPr>
              <a:t>Chemical Constituents</a:t>
            </a:r>
            <a:r>
              <a:rPr lang="en-US" b="1"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best varieties of Fennel contain 4 to 5% of volatile </a:t>
            </a:r>
            <a:r>
              <a:rPr lang="en-US" dirty="0" smtClean="0">
                <a:latin typeface="Times New Roman" pitchFamily="18" charset="0"/>
                <a:cs typeface="Times New Roman" pitchFamily="18" charset="0"/>
              </a:rPr>
              <a:t>oil.</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primary constituents of volatile oil are 50 to 60% </a:t>
            </a:r>
            <a:r>
              <a:rPr lang="en-US" dirty="0" smtClean="0">
                <a:latin typeface="Times New Roman" pitchFamily="18" charset="0"/>
                <a:cs typeface="Times New Roman" pitchFamily="18" charset="0"/>
              </a:rPr>
              <a:t>of </a:t>
            </a:r>
            <a:r>
              <a:rPr lang="en-US" dirty="0" err="1" smtClean="0">
                <a:latin typeface="Times New Roman" pitchFamily="18" charset="0"/>
                <a:cs typeface="Times New Roman" pitchFamily="18" charset="0"/>
              </a:rPr>
              <a:t>anethole</a:t>
            </a:r>
            <a:r>
              <a:rPr lang="en-US" dirty="0" smtClean="0">
                <a:latin typeface="Times New Roman" pitchFamily="18" charset="0"/>
                <a:cs typeface="Times New Roman" pitchFamily="18" charset="0"/>
              </a:rPr>
              <a:t> (phenolic ester) </a:t>
            </a:r>
            <a:r>
              <a:rPr lang="en-US" dirty="0">
                <a:latin typeface="Times New Roman" pitchFamily="18" charset="0"/>
                <a:cs typeface="Times New Roman" pitchFamily="18" charset="0"/>
              </a:rPr>
              <a:t>and 18 to 22% of </a:t>
            </a:r>
            <a:r>
              <a:rPr lang="en-US" dirty="0" err="1" smtClean="0">
                <a:latin typeface="Times New Roman" pitchFamily="18" charset="0"/>
                <a:cs typeface="Times New Roman" pitchFamily="18" charset="0"/>
              </a:rPr>
              <a:t>fenchone</a:t>
            </a:r>
            <a:r>
              <a:rPr lang="en-US" dirty="0" smtClean="0">
                <a:latin typeface="Times New Roman" pitchFamily="18" charset="0"/>
                <a:cs typeface="Times New Roman" pitchFamily="18" charset="0"/>
              </a:rPr>
              <a:t>   </a:t>
            </a:r>
          </a:p>
          <a:p>
            <a:pPr marL="109728"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(ketone). </a:t>
            </a:r>
            <a:r>
              <a:rPr lang="en-US" dirty="0" err="1" smtClean="0">
                <a:latin typeface="Times New Roman" pitchFamily="18" charset="0"/>
                <a:cs typeface="Times New Roman" pitchFamily="18" charset="0"/>
              </a:rPr>
              <a:t>Fenchone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chemically a </a:t>
            </a:r>
            <a:r>
              <a:rPr lang="en-US" dirty="0" smtClean="0">
                <a:latin typeface="Times New Roman" pitchFamily="18" charset="0"/>
                <a:cs typeface="Times New Roman" pitchFamily="18" charset="0"/>
              </a:rPr>
              <a:t>bicyclic </a:t>
            </a:r>
            <a:r>
              <a:rPr lang="en-US" dirty="0" err="1" smtClean="0">
                <a:latin typeface="Times New Roman" pitchFamily="18" charset="0"/>
                <a:cs typeface="Times New Roman" pitchFamily="18" charset="0"/>
              </a:rPr>
              <a:t>monoterpene</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oil of Fennel has β-</a:t>
            </a:r>
            <a:r>
              <a:rPr lang="en-US" dirty="0" err="1">
                <a:latin typeface="Times New Roman" pitchFamily="18" charset="0"/>
                <a:cs typeface="Times New Roman" pitchFamily="18" charset="0"/>
              </a:rPr>
              <a:t>pinene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anisic</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acid </a:t>
            </a:r>
            <a:r>
              <a:rPr lang="en-US" dirty="0">
                <a:latin typeface="Times New Roman" pitchFamily="18" charset="0"/>
                <a:cs typeface="Times New Roman" pitchFamily="18" charset="0"/>
              </a:rPr>
              <a:t>and </a:t>
            </a:r>
            <a:r>
              <a:rPr lang="en-US" dirty="0" err="1">
                <a:latin typeface="Times New Roman" pitchFamily="18" charset="0"/>
                <a:cs typeface="Times New Roman" pitchFamily="18" charset="0"/>
              </a:rPr>
              <a:t>anisic</a:t>
            </a:r>
            <a:r>
              <a:rPr lang="en-US" dirty="0">
                <a:latin typeface="Times New Roman" pitchFamily="18" charset="0"/>
                <a:cs typeface="Times New Roman" pitchFamily="18" charset="0"/>
              </a:rPr>
              <a:t> aldehyde. Fennel also contains </a:t>
            </a:r>
            <a:r>
              <a:rPr lang="en-US" dirty="0" smtClean="0">
                <a:latin typeface="Times New Roman" pitchFamily="18" charset="0"/>
                <a:cs typeface="Times New Roman" pitchFamily="18" charset="0"/>
              </a:rPr>
              <a:t>about 20</a:t>
            </a:r>
            <a:r>
              <a:rPr lang="en-US" dirty="0">
                <a:latin typeface="Times New Roman" pitchFamily="18" charset="0"/>
                <a:cs typeface="Times New Roman" pitchFamily="18" charset="0"/>
              </a:rPr>
              <a:t>% fixed oil and 20% proteins.</a:t>
            </a:r>
          </a:p>
          <a:p>
            <a:endParaRPr lang="en-US" dirty="0"/>
          </a:p>
          <a:p>
            <a:endParaRPr lang="en-US" dirty="0"/>
          </a:p>
        </p:txBody>
      </p:sp>
    </p:spTree>
    <p:extLst>
      <p:ext uri="{BB962C8B-B14F-4D97-AF65-F5344CB8AC3E}">
        <p14:creationId xmlns="" xmlns:p14="http://schemas.microsoft.com/office/powerpoint/2010/main" val="154350142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Fenchone</a:t>
            </a:r>
            <a:endParaRPr lang="en-US" sz="36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362200" y="1828800"/>
            <a:ext cx="3810000" cy="32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004390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marL="109728" indent="0">
              <a:buNone/>
            </a:pPr>
            <a:r>
              <a:rPr lang="en-US" sz="3200" b="1" dirty="0" smtClean="0">
                <a:latin typeface="Times New Roman" pitchFamily="18" charset="0"/>
                <a:cs typeface="Times New Roman" pitchFamily="18" charset="0"/>
              </a:rPr>
              <a:t>Uses</a:t>
            </a:r>
          </a:p>
          <a:p>
            <a:pPr marL="109728" indent="0">
              <a:buNone/>
            </a:pPr>
            <a:r>
              <a:rPr lang="en-US" dirty="0" smtClean="0">
                <a:latin typeface="Times New Roman" pitchFamily="18" charset="0"/>
                <a:cs typeface="Times New Roman" pitchFamily="18" charset="0"/>
              </a:rPr>
              <a:t>1. Fennel </a:t>
            </a:r>
            <a:r>
              <a:rPr lang="en-US" dirty="0">
                <a:latin typeface="Times New Roman" pitchFamily="18" charset="0"/>
                <a:cs typeface="Times New Roman" pitchFamily="18" charset="0"/>
              </a:rPr>
              <a:t>is used as stomachic, aromatic, diuretic, </a:t>
            </a:r>
            <a:r>
              <a:rPr lang="en-US" dirty="0" smtClean="0">
                <a:latin typeface="Times New Roman" pitchFamily="18" charset="0"/>
                <a:cs typeface="Times New Roman" pitchFamily="18" charset="0"/>
              </a:rPr>
              <a:t>carminative and flavoring </a:t>
            </a:r>
            <a:r>
              <a:rPr lang="en-US" dirty="0">
                <a:latin typeface="Times New Roman" pitchFamily="18" charset="0"/>
                <a:cs typeface="Times New Roman" pitchFamily="18" charset="0"/>
              </a:rPr>
              <a:t>agent.</a:t>
            </a:r>
          </a:p>
          <a:p>
            <a:pPr marL="109728" indent="0">
              <a:buNone/>
            </a:pP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Anethole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may have estrogen-like activity and inhibit </a:t>
            </a:r>
            <a:r>
              <a:rPr lang="en-US" dirty="0" smtClean="0">
                <a:latin typeface="Times New Roman" pitchFamily="18" charset="0"/>
                <a:cs typeface="Times New Roman" pitchFamily="18" charset="0"/>
              </a:rPr>
              <a:t>spasms in </a:t>
            </a:r>
            <a:r>
              <a:rPr lang="en-US" dirty="0">
                <a:latin typeface="Times New Roman" pitchFamily="18" charset="0"/>
                <a:cs typeface="Times New Roman" pitchFamily="18" charset="0"/>
              </a:rPr>
              <a:t>smooth muscles. </a:t>
            </a: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3. Fennel </a:t>
            </a:r>
          </a:p>
          <a:p>
            <a:r>
              <a:rPr lang="en-US" dirty="0" smtClean="0">
                <a:latin typeface="Times New Roman" pitchFamily="18" charset="0"/>
                <a:cs typeface="Times New Roman" pitchFamily="18" charset="0"/>
              </a:rPr>
              <a:t>can </a:t>
            </a:r>
            <a:r>
              <a:rPr lang="en-US" dirty="0">
                <a:latin typeface="Times New Roman" pitchFamily="18" charset="0"/>
                <a:cs typeface="Times New Roman" pitchFamily="18" charset="0"/>
              </a:rPr>
              <a:t>increase production of </a:t>
            </a:r>
            <a:r>
              <a:rPr lang="en-US" dirty="0" smtClean="0">
                <a:latin typeface="Times New Roman" pitchFamily="18" charset="0"/>
                <a:cs typeface="Times New Roman" pitchFamily="18" charset="0"/>
              </a:rPr>
              <a:t>bile, </a:t>
            </a:r>
          </a:p>
          <a:p>
            <a:r>
              <a:rPr lang="en-US" dirty="0" smtClean="0">
                <a:latin typeface="Times New Roman" pitchFamily="18" charset="0"/>
                <a:cs typeface="Times New Roman" pitchFamily="18" charset="0"/>
              </a:rPr>
              <a:t>used </a:t>
            </a:r>
            <a:r>
              <a:rPr lang="en-US" dirty="0">
                <a:latin typeface="Times New Roman" pitchFamily="18" charset="0"/>
                <a:cs typeface="Times New Roman" pitchFamily="18" charset="0"/>
              </a:rPr>
              <a:t>in the treatment of infant colic,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promote </a:t>
            </a:r>
            <a:r>
              <a:rPr lang="en-US" dirty="0" smtClean="0">
                <a:latin typeface="Times New Roman" pitchFamily="18" charset="0"/>
                <a:cs typeface="Times New Roman" pitchFamily="18" charset="0"/>
              </a:rPr>
              <a:t>menstruation in </a:t>
            </a:r>
            <a:r>
              <a:rPr lang="en-US" dirty="0">
                <a:latin typeface="Times New Roman" pitchFamily="18" charset="0"/>
                <a:cs typeface="Times New Roman" pitchFamily="18" charset="0"/>
              </a:rPr>
              <a:t>women,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can </a:t>
            </a:r>
            <a:r>
              <a:rPr lang="en-US" dirty="0">
                <a:latin typeface="Times New Roman" pitchFamily="18" charset="0"/>
                <a:cs typeface="Times New Roman" pitchFamily="18" charset="0"/>
              </a:rPr>
              <a:t>increase lactation,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act </a:t>
            </a:r>
            <a:r>
              <a:rPr lang="en-US" dirty="0">
                <a:latin typeface="Times New Roman" pitchFamily="18" charset="0"/>
                <a:cs typeface="Times New Roman" pitchFamily="18" charset="0"/>
              </a:rPr>
              <a:t>as </a:t>
            </a:r>
            <a:r>
              <a:rPr lang="en-US" dirty="0" smtClean="0">
                <a:latin typeface="Times New Roman" pitchFamily="18" charset="0"/>
                <a:cs typeface="Times New Roman" pitchFamily="18" charset="0"/>
              </a:rPr>
              <a:t>antipyretic, antimicrobial </a:t>
            </a:r>
            <a:r>
              <a:rPr lang="en-US" dirty="0">
                <a:latin typeface="Times New Roman" pitchFamily="18" charset="0"/>
                <a:cs typeface="Times New Roman" pitchFamily="18" charset="0"/>
              </a:rPr>
              <a:t>and </a:t>
            </a:r>
            <a:r>
              <a:rPr lang="en-US" dirty="0" err="1">
                <a:latin typeface="Times New Roman" pitchFamily="18" charset="0"/>
                <a:cs typeface="Times New Roman" pitchFamily="18" charset="0"/>
              </a:rPr>
              <a:t>antiinflammatory</a:t>
            </a:r>
            <a:r>
              <a:rPr lang="en-US" dirty="0">
                <a:latin typeface="Times New Roman" pitchFamily="18" charset="0"/>
                <a:cs typeface="Times New Roman" pitchFamily="18" charset="0"/>
              </a:rPr>
              <a:t>.</a:t>
            </a:r>
          </a:p>
        </p:txBody>
      </p:sp>
    </p:spTree>
    <p:extLst>
      <p:ext uri="{BB962C8B-B14F-4D97-AF65-F5344CB8AC3E}">
        <p14:creationId xmlns="" xmlns:p14="http://schemas.microsoft.com/office/powerpoint/2010/main" val="175488001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B.O</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Myristica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fragrans</a:t>
            </a:r>
            <a:endParaRPr lang="en-US" i="1" dirty="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Family</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Myristicaceae</a:t>
            </a:r>
            <a:endParaRPr lang="en-US" dirty="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Part </a:t>
            </a:r>
            <a:r>
              <a:rPr lang="en-US" b="1" dirty="0">
                <a:latin typeface="Times New Roman" pitchFamily="18" charset="0"/>
                <a:cs typeface="Times New Roman" pitchFamily="18" charset="0"/>
              </a:rPr>
              <a:t>Used</a:t>
            </a:r>
            <a:r>
              <a:rPr lang="en-US" b="1" dirty="0" smtClean="0">
                <a:latin typeface="Times New Roman" pitchFamily="18" charset="0"/>
                <a:cs typeface="Times New Roman" pitchFamily="18" charset="0"/>
              </a:rPr>
              <a:t>:</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Dried ripened seeds</a:t>
            </a:r>
          </a:p>
          <a:p>
            <a:endParaRPr lang="en-US" dirty="0"/>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400" dirty="0" err="1" smtClean="0">
                <a:latin typeface="Times New Roman" pitchFamily="18" charset="0"/>
                <a:cs typeface="Times New Roman" pitchFamily="18" charset="0"/>
              </a:rPr>
              <a:t>Myristica</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389372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 Water distillation</a:t>
            </a:r>
          </a:p>
          <a:p>
            <a:pPr algn="just">
              <a:buClrTx/>
              <a:buFont typeface="Wingdings" pitchFamily="2" charset="2"/>
              <a:buChar char="Ø"/>
            </a:pPr>
            <a:endParaRPr lang="en-US" dirty="0" smtClean="0">
              <a:latin typeface="Times New Roman" pitchFamily="18" charset="0"/>
              <a:cs typeface="Times New Roman" pitchFamily="18" charset="0"/>
            </a:endParaRPr>
          </a:p>
          <a:p>
            <a:pPr algn="just">
              <a:buClrTx/>
              <a:buFont typeface="Wingdings" pitchFamily="2" charset="2"/>
              <a:buChar char="Ø"/>
            </a:pP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method is </a:t>
            </a:r>
            <a:r>
              <a:rPr lang="en-US" dirty="0" smtClean="0">
                <a:latin typeface="Times New Roman" pitchFamily="18" charset="0"/>
                <a:cs typeface="Times New Roman" pitchFamily="18" charset="0"/>
              </a:rPr>
              <a:t>applied </a:t>
            </a:r>
            <a:r>
              <a:rPr lang="en-US" dirty="0">
                <a:latin typeface="Times New Roman" pitchFamily="18" charset="0"/>
                <a:cs typeface="Times New Roman" pitchFamily="18" charset="0"/>
              </a:rPr>
              <a:t>to those plants which are not injured by </a:t>
            </a:r>
            <a:r>
              <a:rPr lang="en-US" dirty="0" smtClean="0">
                <a:latin typeface="Times New Roman" pitchFamily="18" charset="0"/>
                <a:cs typeface="Times New Roman" pitchFamily="18" charset="0"/>
              </a:rPr>
              <a:t>boiling.</a:t>
            </a:r>
          </a:p>
          <a:p>
            <a:pPr marL="109728" indent="0" algn="just">
              <a:buClrTx/>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E.g</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Terpentine</a:t>
            </a:r>
            <a:r>
              <a:rPr lang="en-US" dirty="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oil </a:t>
            </a:r>
          </a:p>
          <a:p>
            <a:pPr algn="just">
              <a:buClrTx/>
              <a:buFont typeface="Wingdings" pitchFamily="2" charset="2"/>
              <a:buChar char="Ø"/>
            </a:pPr>
            <a:r>
              <a:rPr lang="en-US" dirty="0" smtClean="0">
                <a:latin typeface="Times New Roman" pitchFamily="18" charset="0"/>
                <a:cs typeface="Times New Roman" pitchFamily="18" charset="0"/>
              </a:rPr>
              <a:t>The crude drugs are introduced in the distillation chamber along with water and subjected to heat until the oil is condensed in the receiver or condensing chamber. </a:t>
            </a:r>
          </a:p>
          <a:p>
            <a:pPr algn="just">
              <a:buClrTx/>
              <a:buFont typeface="Wingdings" pitchFamily="2" charset="2"/>
              <a:buChar char="Ø"/>
            </a:pPr>
            <a:r>
              <a:rPr lang="en-US" dirty="0" err="1" smtClean="0">
                <a:latin typeface="Times New Roman" pitchFamily="18" charset="0"/>
                <a:cs typeface="Times New Roman" pitchFamily="18" charset="0"/>
              </a:rPr>
              <a:t>Terpentine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oil is consisting entirely of  </a:t>
            </a:r>
            <a:r>
              <a:rPr lang="en-US" dirty="0" err="1" smtClean="0">
                <a:latin typeface="Times New Roman" pitchFamily="18" charset="0"/>
                <a:cs typeface="Times New Roman" pitchFamily="18" charset="0"/>
              </a:rPr>
              <a:t>terpenes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which </a:t>
            </a:r>
            <a:r>
              <a:rPr lang="en-US" dirty="0">
                <a:latin typeface="Times New Roman" pitchFamily="18" charset="0"/>
                <a:cs typeface="Times New Roman" pitchFamily="18" charset="0"/>
              </a:rPr>
              <a:t>is not affected by heat.</a:t>
            </a:r>
          </a:p>
          <a:p>
            <a:pPr marL="109728" indent="0">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1.Distillation </a:t>
            </a:r>
            <a:r>
              <a:rPr lang="en-US" dirty="0">
                <a:solidFill>
                  <a:schemeClr val="tx1"/>
                </a:solidFill>
                <a:latin typeface="Times New Roman" pitchFamily="18" charset="0"/>
                <a:cs typeface="Times New Roman" pitchFamily="18" charset="0"/>
              </a:rPr>
              <a:t>of volatile oils</a:t>
            </a:r>
          </a:p>
        </p:txBody>
      </p:sp>
    </p:spTree>
    <p:extLst>
      <p:ext uri="{BB962C8B-B14F-4D97-AF65-F5344CB8AC3E}">
        <p14:creationId xmlns="" xmlns:p14="http://schemas.microsoft.com/office/powerpoint/2010/main" val="8406866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pPr marL="109728" indent="0">
              <a:buNone/>
            </a:pPr>
            <a:r>
              <a:rPr lang="en-US" b="1" dirty="0">
                <a:latin typeface="Times New Roman" pitchFamily="18" charset="0"/>
                <a:cs typeface="Times New Roman" pitchFamily="18" charset="0"/>
              </a:rPr>
              <a:t>Chemical </a:t>
            </a:r>
            <a:r>
              <a:rPr lang="en-US" b="1" dirty="0" smtClean="0">
                <a:latin typeface="Times New Roman" pitchFamily="18" charset="0"/>
                <a:cs typeface="Times New Roman" pitchFamily="18" charset="0"/>
              </a:rPr>
              <a:t>Constituents:</a:t>
            </a:r>
            <a:endParaRPr lang="en-US" b="1"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Nutmeg </a:t>
            </a:r>
            <a:r>
              <a:rPr lang="en-US" dirty="0">
                <a:latin typeface="Times New Roman" pitchFamily="18" charset="0"/>
                <a:cs typeface="Times New Roman" pitchFamily="18" charset="0"/>
              </a:rPr>
              <a:t>contains of 5 to 15% volatile oil, </a:t>
            </a:r>
            <a:r>
              <a:rPr lang="en-US" dirty="0" smtClean="0">
                <a:latin typeface="Times New Roman" pitchFamily="18" charset="0"/>
                <a:cs typeface="Times New Roman" pitchFamily="18" charset="0"/>
              </a:rPr>
              <a:t>lignin, starch, gum, coloring matter.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volatile </a:t>
            </a:r>
            <a:r>
              <a:rPr lang="en-US" dirty="0">
                <a:latin typeface="Times New Roman" pitchFamily="18" charset="0"/>
                <a:cs typeface="Times New Roman" pitchFamily="18" charset="0"/>
              </a:rPr>
              <a:t>oil contains </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myristicin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geraniol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borneol</a:t>
            </a:r>
            <a:r>
              <a:rPr lang="en-US" dirty="0">
                <a:latin typeface="Times New Roman" pitchFamily="18" charset="0"/>
                <a:cs typeface="Times New Roman" pitchFamily="18" charset="0"/>
              </a:rPr>
              <a:t>,</a:t>
            </a:r>
          </a:p>
          <a:p>
            <a:pPr marL="109728"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pinene</a:t>
            </a:r>
            <a:r>
              <a:rPr lang="en-US" dirty="0">
                <a:latin typeface="Times New Roman" pitchFamily="18" charset="0"/>
                <a:cs typeface="Times New Roman" pitchFamily="18" charset="0"/>
              </a:rPr>
              <a:t>, camphene, and </a:t>
            </a:r>
            <a:r>
              <a:rPr lang="en-US" dirty="0" err="1">
                <a:latin typeface="Times New Roman" pitchFamily="18" charset="0"/>
                <a:cs typeface="Times New Roman" pitchFamily="18" charset="0"/>
              </a:rPr>
              <a:t>dipentene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0" y="4343400"/>
            <a:ext cx="3505200"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7825154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marL="109728" indent="0">
              <a:buNone/>
            </a:pPr>
            <a:r>
              <a:rPr lang="en-US" sz="3500" b="1" dirty="0">
                <a:latin typeface="Times New Roman" pitchFamily="18" charset="0"/>
                <a:cs typeface="Times New Roman" pitchFamily="18" charset="0"/>
              </a:rPr>
              <a:t>Uses</a:t>
            </a:r>
          </a:p>
          <a:p>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Myristica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aromatic, carminative, </a:t>
            </a:r>
            <a:r>
              <a:rPr lang="en-US" dirty="0" smtClean="0">
                <a:latin typeface="Times New Roman" pitchFamily="18" charset="0"/>
                <a:cs typeface="Times New Roman" pitchFamily="18" charset="0"/>
              </a:rPr>
              <a:t>flavoring agent.</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has narcotic action and </a:t>
            </a:r>
            <a:r>
              <a:rPr lang="en-US" dirty="0" smtClean="0">
                <a:latin typeface="Times New Roman" pitchFamily="18" charset="0"/>
                <a:cs typeface="Times New Roman" pitchFamily="18" charset="0"/>
              </a:rPr>
              <a:t>peripherally it </a:t>
            </a:r>
            <a:r>
              <a:rPr lang="en-US" dirty="0">
                <a:latin typeface="Times New Roman" pitchFamily="18" charset="0"/>
                <a:cs typeface="Times New Roman" pitchFamily="18" charset="0"/>
              </a:rPr>
              <a:t>irritates and produces anesthetics action, since it </a:t>
            </a:r>
            <a:r>
              <a:rPr lang="en-US" dirty="0" smtClean="0">
                <a:latin typeface="Times New Roman" pitchFamily="18" charset="0"/>
                <a:cs typeface="Times New Roman" pitchFamily="18" charset="0"/>
              </a:rPr>
              <a:t>irritates intestine </a:t>
            </a:r>
            <a:r>
              <a:rPr lang="en-US" dirty="0">
                <a:latin typeface="Times New Roman" pitchFamily="18" charset="0"/>
                <a:cs typeface="Times New Roman" pitchFamily="18" charset="0"/>
              </a:rPr>
              <a:t>and uterus it can cause abortion</a:t>
            </a:r>
            <a:r>
              <a:rPr lang="en-US" dirty="0" smtClean="0">
                <a:latin typeface="Times New Roman" pitchFamily="18" charset="0"/>
                <a:cs typeface="Times New Roman" pitchFamily="18" charset="0"/>
              </a:rPr>
              <a:t>.</a:t>
            </a:r>
          </a:p>
          <a:p>
            <a:pPr marL="109728" indent="0">
              <a:buNone/>
            </a:pP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Oil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Nutmeg is </a:t>
            </a:r>
            <a:r>
              <a:rPr lang="en-US" dirty="0">
                <a:latin typeface="Times New Roman" pitchFamily="18" charset="0"/>
                <a:cs typeface="Times New Roman" pitchFamily="18" charset="0"/>
              </a:rPr>
              <a:t>used to conceal the taste of various drugs and as a </a:t>
            </a:r>
            <a:r>
              <a:rPr lang="en-US" dirty="0" smtClean="0">
                <a:latin typeface="Times New Roman" pitchFamily="18" charset="0"/>
                <a:cs typeface="Times New Roman" pitchFamily="18" charset="0"/>
              </a:rPr>
              <a:t>local stimulant </a:t>
            </a:r>
            <a:r>
              <a:rPr lang="en-US" dirty="0">
                <a:latin typeface="Times New Roman" pitchFamily="18" charset="0"/>
                <a:cs typeface="Times New Roman" pitchFamily="18" charset="0"/>
              </a:rPr>
              <a:t>to the gastrointestinal tract.</a:t>
            </a:r>
          </a:p>
        </p:txBody>
      </p:sp>
    </p:spTree>
    <p:extLst>
      <p:ext uri="{BB962C8B-B14F-4D97-AF65-F5344CB8AC3E}">
        <p14:creationId xmlns="" xmlns:p14="http://schemas.microsoft.com/office/powerpoint/2010/main" val="30054432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9067800" cy="4940491"/>
          </a:xfrm>
        </p:spPr>
        <p:style>
          <a:lnRef idx="2">
            <a:schemeClr val="accent5">
              <a:shade val="50000"/>
            </a:schemeClr>
          </a:lnRef>
          <a:fillRef idx="1">
            <a:schemeClr val="accent5"/>
          </a:fillRef>
          <a:effectRef idx="0">
            <a:schemeClr val="accent5"/>
          </a:effectRef>
          <a:fontRef idx="minor">
            <a:schemeClr val="lt1"/>
          </a:fontRef>
        </p:style>
        <p:txBody>
          <a:bodyPr/>
          <a:lstStyle/>
          <a:p>
            <a:pPr marL="109728" indent="0">
              <a:buNone/>
            </a:pPr>
            <a:endParaRPr lang="en-US" dirty="0" smtClean="0"/>
          </a:p>
          <a:p>
            <a:pPr marL="109728" indent="0">
              <a:buNone/>
            </a:pPr>
            <a:endParaRPr lang="en-US" dirty="0"/>
          </a:p>
          <a:p>
            <a:pPr marL="109728" indent="0">
              <a:buNone/>
            </a:pPr>
            <a:endParaRPr lang="en-US" dirty="0" smtClean="0"/>
          </a:p>
          <a:p>
            <a:pPr marL="109728" indent="0">
              <a:buNone/>
            </a:pPr>
            <a:r>
              <a:rPr lang="en-US" dirty="0"/>
              <a:t> </a:t>
            </a:r>
            <a:r>
              <a:rPr lang="en-US" dirty="0" smtClean="0"/>
              <a:t>                 </a:t>
            </a:r>
            <a:r>
              <a:rPr lang="en-US" sz="5400" dirty="0" smtClean="0">
                <a:latin typeface="Times New Roman" pitchFamily="18" charset="0"/>
                <a:cs typeface="Times New Roman" pitchFamily="18" charset="0"/>
              </a:rPr>
              <a:t>Oxide </a:t>
            </a:r>
            <a:r>
              <a:rPr lang="en-US" sz="5400" dirty="0">
                <a:latin typeface="Times New Roman" pitchFamily="18" charset="0"/>
                <a:cs typeface="Times New Roman" pitchFamily="18" charset="0"/>
              </a:rPr>
              <a:t>Volatile </a:t>
            </a:r>
            <a:r>
              <a:rPr lang="en-US" sz="5400" dirty="0" smtClean="0">
                <a:latin typeface="Times New Roman" pitchFamily="18" charset="0"/>
                <a:cs typeface="Times New Roman" pitchFamily="18" charset="0"/>
              </a:rPr>
              <a:t>oil</a:t>
            </a:r>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5541786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b="1"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B.O</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09728" indent="0">
              <a:buNone/>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Eucalyptus </a:t>
            </a:r>
            <a:r>
              <a:rPr lang="en-US" i="1" dirty="0" err="1">
                <a:latin typeface="Times New Roman" pitchFamily="18" charset="0"/>
                <a:cs typeface="Times New Roman" pitchFamily="18" charset="0"/>
              </a:rPr>
              <a:t>globulus</a:t>
            </a:r>
            <a:endParaRPr lang="en-US" i="1" dirty="0">
              <a:latin typeface="Times New Roman" pitchFamily="18" charset="0"/>
              <a:cs typeface="Times New Roman" pitchFamily="18" charset="0"/>
            </a:endParaRPr>
          </a:p>
          <a:p>
            <a:pPr marL="109728" indent="0">
              <a:buNone/>
            </a:pPr>
            <a:endParaRPr lang="en-US" b="1"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Family</a:t>
            </a:r>
            <a:r>
              <a:rPr lang="en-US" b="1" dirty="0">
                <a:latin typeface="Times New Roman" pitchFamily="18" charset="0"/>
                <a:cs typeface="Times New Roman" pitchFamily="18" charset="0"/>
              </a:rPr>
              <a:t>:           </a:t>
            </a:r>
          </a:p>
          <a:p>
            <a:pPr marL="109728" indent="0">
              <a:buNone/>
            </a:pP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Myrtaceae</a:t>
            </a:r>
            <a:endParaRPr lang="en-US" dirty="0">
              <a:latin typeface="Times New Roman" pitchFamily="18" charset="0"/>
              <a:cs typeface="Times New Roman" pitchFamily="18" charset="0"/>
            </a:endParaRPr>
          </a:p>
          <a:p>
            <a:pPr marL="109728" indent="0">
              <a:buNone/>
            </a:pPr>
            <a:endParaRPr lang="en-US" b="1"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Part </a:t>
            </a:r>
            <a:r>
              <a:rPr lang="en-US" b="1" dirty="0">
                <a:latin typeface="Times New Roman" pitchFamily="18" charset="0"/>
                <a:cs typeface="Times New Roman" pitchFamily="18" charset="0"/>
              </a:rPr>
              <a:t>Used: </a:t>
            </a:r>
            <a:endParaRPr lang="en-US" b="1" dirty="0" smtClean="0">
              <a:latin typeface="Times New Roman" pitchFamily="18" charset="0"/>
              <a:cs typeface="Times New Roman" pitchFamily="18" charset="0"/>
            </a:endParaRPr>
          </a:p>
          <a:p>
            <a:pPr marL="109728" indent="0">
              <a:buNone/>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Dried </a:t>
            </a:r>
            <a:r>
              <a:rPr lang="en-US" dirty="0">
                <a:latin typeface="Times New Roman" pitchFamily="18" charset="0"/>
                <a:cs typeface="Times New Roman" pitchFamily="18" charset="0"/>
              </a:rPr>
              <a:t>leaves</a:t>
            </a:r>
          </a:p>
          <a:p>
            <a:endParaRPr lang="en-US" dirty="0"/>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400" dirty="0">
                <a:latin typeface="Times New Roman" pitchFamily="18" charset="0"/>
                <a:cs typeface="Times New Roman" pitchFamily="18" charset="0"/>
              </a:rPr>
              <a:t>Eucalyptus</a:t>
            </a:r>
          </a:p>
        </p:txBody>
      </p:sp>
    </p:spTree>
    <p:extLst>
      <p:ext uri="{BB962C8B-B14F-4D97-AF65-F5344CB8AC3E}">
        <p14:creationId xmlns="" xmlns:p14="http://schemas.microsoft.com/office/powerpoint/2010/main" val="72101255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pPr marL="109728" indent="0">
              <a:buNone/>
            </a:pPr>
            <a:r>
              <a:rPr lang="en-US" sz="3200" b="1" dirty="0" smtClean="0">
                <a:latin typeface="Times New Roman" pitchFamily="18" charset="0"/>
                <a:cs typeface="Times New Roman" pitchFamily="18" charset="0"/>
              </a:rPr>
              <a:t>Chemical constituents:</a:t>
            </a:r>
          </a:p>
          <a:p>
            <a:r>
              <a:rPr lang="en-US" dirty="0" smtClean="0">
                <a:latin typeface="Times New Roman" pitchFamily="18" charset="0"/>
                <a:cs typeface="Times New Roman" pitchFamily="18" charset="0"/>
              </a:rPr>
              <a:t>Eucalyptus </a:t>
            </a:r>
            <a:r>
              <a:rPr lang="en-US" dirty="0">
                <a:latin typeface="Times New Roman" pitchFamily="18" charset="0"/>
                <a:cs typeface="Times New Roman" pitchFamily="18" charset="0"/>
              </a:rPr>
              <a:t>oil contains volatile oil of which 70 to </a:t>
            </a:r>
            <a:r>
              <a:rPr lang="en-US" dirty="0" smtClean="0">
                <a:latin typeface="Times New Roman" pitchFamily="18" charset="0"/>
                <a:cs typeface="Times New Roman" pitchFamily="18" charset="0"/>
              </a:rPr>
              <a:t>85% is </a:t>
            </a:r>
            <a:r>
              <a:rPr lang="en-US" dirty="0">
                <a:latin typeface="Times New Roman" pitchFamily="18" charset="0"/>
                <a:cs typeface="Times New Roman" pitchFamily="18" charset="0"/>
              </a:rPr>
              <a:t>1,8-cineole also known as eucalyptol.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other </a:t>
            </a:r>
            <a:r>
              <a:rPr lang="en-US" dirty="0" smtClean="0">
                <a:latin typeface="Times New Roman" pitchFamily="18" charset="0"/>
                <a:cs typeface="Times New Roman" pitchFamily="18" charset="0"/>
              </a:rPr>
              <a:t>constituents present </a:t>
            </a:r>
            <a:r>
              <a:rPr lang="en-US" dirty="0">
                <a:latin typeface="Times New Roman" pitchFamily="18" charset="0"/>
                <a:cs typeface="Times New Roman" pitchFamily="18" charset="0"/>
              </a:rPr>
              <a:t>are p-cymene, </a:t>
            </a:r>
            <a:r>
              <a:rPr lang="el-GR" dirty="0">
                <a:latin typeface="Times New Roman" pitchFamily="18" charset="0"/>
                <a:cs typeface="Times New Roman" pitchFamily="18" charset="0"/>
              </a:rPr>
              <a:t>α-</a:t>
            </a:r>
            <a:r>
              <a:rPr lang="en-US" dirty="0" err="1">
                <a:latin typeface="Times New Roman" pitchFamily="18" charset="0"/>
                <a:cs typeface="Times New Roman" pitchFamily="18" charset="0"/>
              </a:rPr>
              <a:t>pinene</a:t>
            </a:r>
            <a:r>
              <a:rPr lang="en-US" dirty="0">
                <a:latin typeface="Times New Roman" pitchFamily="18" charset="0"/>
                <a:cs typeface="Times New Roman" pitchFamily="18" charset="0"/>
              </a:rPr>
              <a:t>; small </a:t>
            </a:r>
            <a:r>
              <a:rPr lang="en-US" dirty="0" smtClean="0">
                <a:latin typeface="Times New Roman" pitchFamily="18" charset="0"/>
                <a:cs typeface="Times New Roman" pitchFamily="18" charset="0"/>
              </a:rPr>
              <a:t>quantity of </a:t>
            </a:r>
            <a:r>
              <a:rPr lang="en-US" dirty="0" err="1">
                <a:latin typeface="Times New Roman" pitchFamily="18" charset="0"/>
                <a:cs typeface="Times New Roman" pitchFamily="18" charset="0"/>
              </a:rPr>
              <a:t>sesquiterpenes</a:t>
            </a:r>
            <a:r>
              <a:rPr lang="en-US" dirty="0">
                <a:latin typeface="Times New Roman" pitchFamily="18" charset="0"/>
                <a:cs typeface="Times New Roman" pitchFamily="18" charset="0"/>
              </a:rPr>
              <a:t> like </a:t>
            </a:r>
            <a:r>
              <a:rPr lang="en-US" dirty="0" err="1" smtClean="0">
                <a:latin typeface="Times New Roman" pitchFamily="18" charset="0"/>
                <a:cs typeface="Times New Roman" pitchFamily="18" charset="0"/>
              </a:rPr>
              <a:t>ledol</a:t>
            </a:r>
            <a:r>
              <a:rPr lang="en-US" dirty="0" smtClean="0">
                <a:latin typeface="Times New Roman" pitchFamily="18" charset="0"/>
                <a:cs typeface="Times New Roman" pitchFamily="18" charset="0"/>
              </a:rPr>
              <a:t>; aldehydes</a:t>
            </a:r>
            <a:r>
              <a:rPr lang="en-US" dirty="0">
                <a:latin typeface="Times New Roman" pitchFamily="18" charset="0"/>
                <a:cs typeface="Times New Roman" pitchFamily="18" charset="0"/>
              </a:rPr>
              <a:t>,</a:t>
            </a:r>
          </a:p>
          <a:p>
            <a:pPr marL="109728" indent="0">
              <a:buNone/>
            </a:pPr>
            <a:r>
              <a:rPr lang="en-US" dirty="0" smtClean="0">
                <a:latin typeface="Times New Roman" pitchFamily="18" charset="0"/>
                <a:cs typeface="Times New Roman" pitchFamily="18" charset="0"/>
              </a:rPr>
              <a:t>   ketones</a:t>
            </a:r>
            <a:r>
              <a:rPr lang="en-US" dirty="0">
                <a:latin typeface="Times New Roman" pitchFamily="18" charset="0"/>
                <a:cs typeface="Times New Roman" pitchFamily="18" charset="0"/>
              </a:rPr>
              <a:t>, and alcohols.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also has </a:t>
            </a:r>
            <a:r>
              <a:rPr lang="en-US" dirty="0" err="1">
                <a:latin typeface="Times New Roman" pitchFamily="18" charset="0"/>
                <a:cs typeface="Times New Roman" pitchFamily="18" charset="0"/>
              </a:rPr>
              <a:t>polyphenolic</a:t>
            </a:r>
            <a:r>
              <a:rPr lang="en-US" dirty="0">
                <a:latin typeface="Times New Roman" pitchFamily="18" charset="0"/>
                <a:cs typeface="Times New Roman" pitchFamily="18" charset="0"/>
              </a:rPr>
              <a:t> acids </a:t>
            </a:r>
            <a:r>
              <a:rPr lang="en-US" dirty="0" smtClean="0">
                <a:latin typeface="Times New Roman" pitchFamily="18" charset="0"/>
                <a:cs typeface="Times New Roman" pitchFamily="18" charset="0"/>
              </a:rPr>
              <a:t>like </a:t>
            </a:r>
            <a:r>
              <a:rPr lang="en-US" dirty="0" err="1" smtClean="0">
                <a:latin typeface="Times New Roman" pitchFamily="18" charset="0"/>
                <a:cs typeface="Times New Roman" pitchFamily="18" charset="0"/>
              </a:rPr>
              <a:t>ferulic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acid, </a:t>
            </a:r>
            <a:r>
              <a:rPr lang="en-US" dirty="0" err="1">
                <a:latin typeface="Times New Roman" pitchFamily="18" charset="0"/>
                <a:cs typeface="Times New Roman" pitchFamily="18" charset="0"/>
              </a:rPr>
              <a:t>caffeic</a:t>
            </a:r>
            <a:r>
              <a:rPr lang="en-US" dirty="0">
                <a:latin typeface="Times New Roman" pitchFamily="18" charset="0"/>
                <a:cs typeface="Times New Roman" pitchFamily="18" charset="0"/>
              </a:rPr>
              <a:t> acid, </a:t>
            </a:r>
            <a:r>
              <a:rPr lang="en-US" dirty="0" err="1">
                <a:latin typeface="Times New Roman" pitchFamily="18" charset="0"/>
                <a:cs typeface="Times New Roman" pitchFamily="18" charset="0"/>
              </a:rPr>
              <a:t>gallic</a:t>
            </a:r>
            <a:r>
              <a:rPr lang="en-US" dirty="0">
                <a:latin typeface="Times New Roman" pitchFamily="18" charset="0"/>
                <a:cs typeface="Times New Roman" pitchFamily="18" charset="0"/>
              </a:rPr>
              <a:t> acid; flavonoids such </a:t>
            </a:r>
            <a:r>
              <a:rPr lang="en-US" dirty="0" smtClean="0">
                <a:latin typeface="Times New Roman" pitchFamily="18" charset="0"/>
                <a:cs typeface="Times New Roman" pitchFamily="18" charset="0"/>
              </a:rPr>
              <a:t>as </a:t>
            </a:r>
            <a:r>
              <a:rPr lang="en-US" dirty="0" err="1" smtClean="0">
                <a:latin typeface="Times New Roman" pitchFamily="18" charset="0"/>
                <a:cs typeface="Times New Roman" pitchFamily="18" charset="0"/>
              </a:rPr>
              <a:t>eucalyptin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a:t>
            </a:r>
            <a:r>
              <a:rPr lang="en-US" dirty="0" err="1">
                <a:latin typeface="Times New Roman" pitchFamily="18" charset="0"/>
                <a:cs typeface="Times New Roman" pitchFamily="18" charset="0"/>
              </a:rPr>
              <a:t>rutin</a:t>
            </a:r>
            <a:r>
              <a:rPr lang="en-US" dirty="0">
                <a:latin typeface="Times New Roman" pitchFamily="18" charset="0"/>
                <a:cs typeface="Times New Roman" pitchFamily="18" charset="0"/>
              </a:rPr>
              <a:t>.</a:t>
            </a:r>
          </a:p>
        </p:txBody>
      </p:sp>
    </p:spTree>
    <p:extLst>
      <p:ext uri="{BB962C8B-B14F-4D97-AF65-F5344CB8AC3E}">
        <p14:creationId xmlns="" xmlns:p14="http://schemas.microsoft.com/office/powerpoint/2010/main" val="343767522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19400" y="1143000"/>
            <a:ext cx="3886200"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7434455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marL="109728" indent="0">
              <a:buNone/>
            </a:pP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Uses:</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oil is used as stimulant, antiseptic, </a:t>
            </a:r>
            <a:r>
              <a:rPr lang="en-US" dirty="0" smtClean="0">
                <a:latin typeface="Times New Roman" pitchFamily="18" charset="0"/>
                <a:cs typeface="Times New Roman" pitchFamily="18" charset="0"/>
              </a:rPr>
              <a:t>flavoring agent, aromatic</a:t>
            </a:r>
            <a:r>
              <a:rPr lang="en-US" dirty="0">
                <a:latin typeface="Times New Roman" pitchFamily="18" charset="0"/>
                <a:cs typeface="Times New Roman" pitchFamily="18" charset="0"/>
              </a:rPr>
              <a:t>, deodorant, expectorant, </a:t>
            </a:r>
            <a:r>
              <a:rPr lang="en-US" dirty="0" smtClean="0">
                <a:latin typeface="Times New Roman" pitchFamily="18" charset="0"/>
                <a:cs typeface="Times New Roman" pitchFamily="18" charset="0"/>
              </a:rPr>
              <a:t>antimicrobial, diuretic</a:t>
            </a:r>
            <a:r>
              <a:rPr lang="en-US" dirty="0">
                <a:latin typeface="Times New Roman" pitchFamily="18" charset="0"/>
                <a:cs typeface="Times New Roman" pitchFamily="18" charset="0"/>
              </a:rPr>
              <a:t>, and antispasmodic.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also used in the treatment </a:t>
            </a:r>
            <a:r>
              <a:rPr lang="en-US" dirty="0" smtClean="0">
                <a:latin typeface="Times New Roman" pitchFamily="18" charset="0"/>
                <a:cs typeface="Times New Roman" pitchFamily="18" charset="0"/>
              </a:rPr>
              <a:t>of lung </a:t>
            </a:r>
            <a:r>
              <a:rPr lang="en-US" dirty="0">
                <a:latin typeface="Times New Roman" pitchFamily="18" charset="0"/>
                <a:cs typeface="Times New Roman" pitchFamily="18" charset="0"/>
              </a:rPr>
              <a:t>diseases, sore throat, cold, as a </a:t>
            </a:r>
            <a:r>
              <a:rPr lang="en-US" dirty="0" smtClean="0">
                <a:latin typeface="Times New Roman" pitchFamily="18" charset="0"/>
                <a:cs typeface="Times New Roman" pitchFamily="18" charset="0"/>
              </a:rPr>
              <a:t>vapor </a:t>
            </a:r>
            <a:r>
              <a:rPr lang="en-US" dirty="0">
                <a:latin typeface="Times New Roman" pitchFamily="18" charset="0"/>
                <a:cs typeface="Times New Roman" pitchFamily="18" charset="0"/>
              </a:rPr>
              <a:t>bath for </a:t>
            </a:r>
            <a:r>
              <a:rPr lang="en-US" dirty="0" smtClean="0">
                <a:latin typeface="Times New Roman" pitchFamily="18" charset="0"/>
                <a:cs typeface="Times New Roman" pitchFamily="18" charset="0"/>
              </a:rPr>
              <a:t>asthma and </a:t>
            </a:r>
            <a:r>
              <a:rPr lang="en-US" dirty="0">
                <a:latin typeface="Times New Roman" pitchFamily="18" charset="0"/>
                <a:cs typeface="Times New Roman" pitchFamily="18" charset="0"/>
              </a:rPr>
              <a:t>various respiratory ailments and in bronchitis.</a:t>
            </a:r>
          </a:p>
        </p:txBody>
      </p:sp>
    </p:spTree>
    <p:extLst>
      <p:ext uri="{BB962C8B-B14F-4D97-AF65-F5344CB8AC3E}">
        <p14:creationId xmlns="" xmlns:p14="http://schemas.microsoft.com/office/powerpoint/2010/main" val="304253196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dirty="0" smtClean="0">
                <a:latin typeface="Times New Roman" pitchFamily="18" charset="0"/>
                <a:cs typeface="Times New Roman" pitchFamily="18" charset="0"/>
              </a:rPr>
              <a:t>B.O:</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Chenopodium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ambrosioides</a:t>
            </a:r>
            <a:endParaRPr lang="en-US" i="1" dirty="0" smtClean="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Family:</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Chenopodiaceae</a:t>
            </a:r>
            <a:endParaRPr lang="en-US" dirty="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 Part used:</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Fresh aerial parts</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400" dirty="0" err="1" smtClean="0">
                <a:latin typeface="Times New Roman" pitchFamily="18" charset="0"/>
                <a:cs typeface="Times New Roman" pitchFamily="18" charset="0"/>
              </a:rPr>
              <a:t>Chenopodium</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47333227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Chemical constituents:</a:t>
            </a:r>
          </a:p>
          <a:p>
            <a:pPr marL="109728" indent="0">
              <a:buNone/>
            </a:pPr>
            <a:endParaRPr lang="en-US" dirty="0">
              <a:latin typeface="Times New Roman" pitchFamily="18" charset="0"/>
              <a:cs typeface="Times New Roman" pitchFamily="18" charset="0"/>
            </a:endParaRPr>
          </a:p>
          <a:p>
            <a:r>
              <a:rPr lang="en-US" dirty="0" err="1" smtClean="0">
                <a:latin typeface="Times New Roman" pitchFamily="18" charset="0"/>
                <a:cs typeface="Times New Roman" pitchFamily="18" charset="0"/>
              </a:rPr>
              <a:t>Ascaridole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 </a:t>
            </a:r>
            <a:r>
              <a:rPr lang="en-US" dirty="0" err="1">
                <a:latin typeface="Times New Roman" pitchFamily="18" charset="0"/>
                <a:cs typeface="Times New Roman" pitchFamily="18" charset="0"/>
              </a:rPr>
              <a:t>terpene</a:t>
            </a:r>
            <a:r>
              <a:rPr lang="en-US" dirty="0">
                <a:latin typeface="Times New Roman" pitchFamily="18" charset="0"/>
                <a:cs typeface="Times New Roman" pitchFamily="18" charset="0"/>
              </a:rPr>
              <a:t> peroxide, to the high percentage </a:t>
            </a:r>
            <a:r>
              <a:rPr lang="en-US" dirty="0" smtClean="0">
                <a:latin typeface="Times New Roman" pitchFamily="18" charset="0"/>
                <a:cs typeface="Times New Roman" pitchFamily="18" charset="0"/>
              </a:rPr>
              <a:t>of 60 </a:t>
            </a:r>
            <a:r>
              <a:rPr lang="en-US" dirty="0">
                <a:latin typeface="Times New Roman" pitchFamily="18" charset="0"/>
                <a:cs typeface="Times New Roman" pitchFamily="18" charset="0"/>
              </a:rPr>
              <a:t>to 70%, an unstable substance is present in the oil.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It also </a:t>
            </a:r>
            <a:r>
              <a:rPr lang="en-US" dirty="0">
                <a:latin typeface="Times New Roman" pitchFamily="18" charset="0"/>
                <a:cs typeface="Times New Roman" pitchFamily="18" charset="0"/>
              </a:rPr>
              <a:t>contains p-cymene, </a:t>
            </a:r>
            <a:r>
              <a:rPr lang="el-GR" dirty="0" smtClean="0">
                <a:latin typeface="Times New Roman" pitchFamily="18" charset="0"/>
                <a:cs typeface="Times New Roman" pitchFamily="18" charset="0"/>
              </a:rPr>
              <a:t>α-</a:t>
            </a:r>
            <a:r>
              <a:rPr lang="en-US" dirty="0" err="1" smtClean="0">
                <a:latin typeface="Times New Roman" pitchFamily="18" charset="0"/>
                <a:cs typeface="Times New Roman" pitchFamily="18" charset="0"/>
              </a:rPr>
              <a:t>pinene</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Choline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glycol, and </a:t>
            </a:r>
            <a:r>
              <a:rPr lang="en-US" dirty="0" err="1">
                <a:latin typeface="Times New Roman" pitchFamily="18" charset="0"/>
                <a:cs typeface="Times New Roman" pitchFamily="18" charset="0"/>
              </a:rPr>
              <a:t>safrol</a:t>
            </a:r>
            <a:r>
              <a:rPr lang="en-US" dirty="0">
                <a:latin typeface="Times New Roman" pitchFamily="18" charset="0"/>
                <a:cs typeface="Times New Roman" pitchFamily="18" charset="0"/>
              </a:rPr>
              <a:t> have also been reported.</a:t>
            </a:r>
          </a:p>
        </p:txBody>
      </p:sp>
    </p:spTree>
    <p:extLst>
      <p:ext uri="{BB962C8B-B14F-4D97-AF65-F5344CB8AC3E}">
        <p14:creationId xmlns="" xmlns:p14="http://schemas.microsoft.com/office/powerpoint/2010/main" val="11156771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75452" y="1600200"/>
            <a:ext cx="4419600" cy="361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97371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fontScale="92500" lnSpcReduction="10000"/>
          </a:bodyPr>
          <a:lstStyle/>
          <a:p>
            <a:pPr marL="109728" indent="0">
              <a:buNone/>
            </a:pPr>
            <a:endParaRPr lang="en-US" b="1" dirty="0" smtClean="0">
              <a:latin typeface="Times New Roman" pitchFamily="18" charset="0"/>
              <a:cs typeface="Times New Roman" pitchFamily="18" charset="0"/>
            </a:endParaRPr>
          </a:p>
          <a:p>
            <a:pPr marL="109728" indent="0">
              <a:buNone/>
            </a:pPr>
            <a:r>
              <a:rPr lang="en-US" sz="3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 Water </a:t>
            </a:r>
            <a:r>
              <a:rPr lang="en-US" sz="3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steam </a:t>
            </a:r>
            <a:r>
              <a:rPr lang="en-US" sz="3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distillation</a:t>
            </a:r>
            <a:endParaRPr lang="en-US" sz="3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lgn="just">
              <a:buClrTx/>
              <a:buFont typeface="Wingdings" pitchFamily="2" charset="2"/>
              <a:buChar char="Ø"/>
            </a:pPr>
            <a:r>
              <a:rPr lang="en-US" sz="2600" dirty="0" smtClean="0">
                <a:latin typeface="Times New Roman" pitchFamily="18" charset="0"/>
                <a:cs typeface="Times New Roman" pitchFamily="18" charset="0"/>
              </a:rPr>
              <a:t>This </a:t>
            </a:r>
            <a:r>
              <a:rPr lang="en-US" sz="2600" dirty="0">
                <a:latin typeface="Times New Roman" pitchFamily="18" charset="0"/>
                <a:cs typeface="Times New Roman" pitchFamily="18" charset="0"/>
              </a:rPr>
              <a:t>method is employed for those substances which are usually injured by direct heating. </a:t>
            </a:r>
            <a:endParaRPr lang="en-US" sz="2600" dirty="0" smtClean="0">
              <a:latin typeface="Times New Roman" pitchFamily="18" charset="0"/>
              <a:cs typeface="Times New Roman" pitchFamily="18" charset="0"/>
            </a:endParaRPr>
          </a:p>
          <a:p>
            <a:pPr algn="just">
              <a:buClrTx/>
              <a:buFont typeface="Wingdings" pitchFamily="2" charset="2"/>
              <a:buChar char="Ø"/>
            </a:pPr>
            <a:endParaRPr lang="en-US" sz="2600" dirty="0" smtClean="0">
              <a:latin typeface="Times New Roman" pitchFamily="18" charset="0"/>
              <a:cs typeface="Times New Roman" pitchFamily="18" charset="0"/>
            </a:endParaRPr>
          </a:p>
          <a:p>
            <a:pPr marL="109728" indent="0" algn="just">
              <a:buClrTx/>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E.g</a:t>
            </a:r>
            <a:r>
              <a:rPr lang="en-US" sz="2600" dirty="0" smtClean="0">
                <a:latin typeface="Times New Roman" pitchFamily="18" charset="0"/>
                <a:cs typeface="Times New Roman" pitchFamily="18" charset="0"/>
              </a:rPr>
              <a:t> </a:t>
            </a:r>
            <a:r>
              <a:rPr lang="en-US" sz="2600" dirty="0">
                <a:solidFill>
                  <a:srgbClr val="C00000"/>
                </a:solidFill>
                <a:latin typeface="Times New Roman" pitchFamily="18" charset="0"/>
                <a:cs typeface="Times New Roman" pitchFamily="18" charset="0"/>
              </a:rPr>
              <a:t>Clove, cinnamon, fennel. </a:t>
            </a:r>
            <a:endParaRPr lang="en-US" sz="2600" dirty="0" smtClean="0">
              <a:solidFill>
                <a:srgbClr val="C00000"/>
              </a:solidFill>
              <a:latin typeface="Times New Roman" pitchFamily="18" charset="0"/>
              <a:cs typeface="Times New Roman" pitchFamily="18" charset="0"/>
            </a:endParaRPr>
          </a:p>
          <a:p>
            <a:pPr algn="just">
              <a:buClrTx/>
              <a:buFont typeface="Wingdings" pitchFamily="2" charset="2"/>
              <a:buChar char="Ø"/>
            </a:pPr>
            <a:endParaRPr lang="en-US" sz="2600" dirty="0" smtClean="0">
              <a:latin typeface="Times New Roman" pitchFamily="18" charset="0"/>
              <a:cs typeface="Times New Roman" pitchFamily="18" charset="0"/>
            </a:endParaRPr>
          </a:p>
          <a:p>
            <a:pPr algn="just">
              <a:buClrTx/>
              <a:buFont typeface="Wingdings" pitchFamily="2" charset="2"/>
              <a:buChar char="Ø"/>
            </a:pPr>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crude drug material is </a:t>
            </a:r>
            <a:r>
              <a:rPr lang="en-US" sz="2600" dirty="0" smtClean="0">
                <a:latin typeface="Times New Roman" pitchFamily="18" charset="0"/>
                <a:cs typeface="Times New Roman" pitchFamily="18" charset="0"/>
              </a:rPr>
              <a:t>ground </a:t>
            </a:r>
            <a:r>
              <a:rPr lang="en-US" sz="2600" dirty="0">
                <a:latin typeface="Times New Roman" pitchFamily="18" charset="0"/>
                <a:cs typeface="Times New Roman" pitchFamily="18" charset="0"/>
              </a:rPr>
              <a:t>and covered with the layers of water, steam is generated into another chamber and pipe into the distillation flask. </a:t>
            </a:r>
            <a:endParaRPr lang="en-US" sz="2600" dirty="0" smtClean="0">
              <a:latin typeface="Times New Roman" pitchFamily="18" charset="0"/>
              <a:cs typeface="Times New Roman" pitchFamily="18" charset="0"/>
            </a:endParaRPr>
          </a:p>
          <a:p>
            <a:pPr algn="just">
              <a:buClrTx/>
              <a:buFont typeface="Wingdings" pitchFamily="2" charset="2"/>
              <a:buChar char="Ø"/>
            </a:pPr>
            <a:endParaRPr lang="en-US" sz="2600" dirty="0" smtClean="0">
              <a:latin typeface="Times New Roman" pitchFamily="18" charset="0"/>
              <a:cs typeface="Times New Roman" pitchFamily="18" charset="0"/>
            </a:endParaRPr>
          </a:p>
          <a:p>
            <a:pPr algn="just">
              <a:buClrTx/>
              <a:buFont typeface="Wingdings" pitchFamily="2" charset="2"/>
              <a:buChar char="Ø"/>
            </a:pPr>
            <a:r>
              <a:rPr lang="en-US" sz="2600" dirty="0" smtClean="0">
                <a:latin typeface="Times New Roman" pitchFamily="18" charset="0"/>
                <a:cs typeface="Times New Roman" pitchFamily="18" charset="0"/>
              </a:rPr>
              <a:t>The vapors </a:t>
            </a:r>
            <a:r>
              <a:rPr lang="en-US" sz="2600" dirty="0">
                <a:latin typeface="Times New Roman" pitchFamily="18" charset="0"/>
                <a:cs typeface="Times New Roman" pitchFamily="18" charset="0"/>
              </a:rPr>
              <a:t>containing volatile oils are condensed in the condensing chamber.</a:t>
            </a:r>
          </a:p>
          <a:p>
            <a:endParaRPr lang="en-US" dirty="0"/>
          </a:p>
        </p:txBody>
      </p:sp>
    </p:spTree>
    <p:extLst>
      <p:ext uri="{BB962C8B-B14F-4D97-AF65-F5344CB8AC3E}">
        <p14:creationId xmlns="" xmlns:p14="http://schemas.microsoft.com/office/powerpoint/2010/main" val="349419264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pPr marL="109728" indent="0">
              <a:buNone/>
            </a:pP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Uses:</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Chenopodium</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oil is used as anthelmintic especially in</a:t>
            </a:r>
          </a:p>
          <a:p>
            <a:pPr marL="109728" indent="0">
              <a:buNone/>
            </a:pPr>
            <a:r>
              <a:rPr lang="en-US" dirty="0" smtClean="0">
                <a:latin typeface="Times New Roman" pitchFamily="18" charset="0"/>
                <a:cs typeface="Times New Roman" pitchFamily="18" charset="0"/>
              </a:rPr>
              <a:t>    tapeworm</a:t>
            </a:r>
            <a:r>
              <a:rPr lang="en-US" dirty="0">
                <a:latin typeface="Times New Roman" pitchFamily="18" charset="0"/>
                <a:cs typeface="Times New Roman" pitchFamily="18" charset="0"/>
              </a:rPr>
              <a:t>, round worms, and hook worms.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also </a:t>
            </a:r>
            <a:r>
              <a:rPr lang="en-US" dirty="0" smtClean="0">
                <a:latin typeface="Times New Roman" pitchFamily="18" charset="0"/>
                <a:cs typeface="Times New Roman" pitchFamily="18" charset="0"/>
              </a:rPr>
              <a:t>used as </a:t>
            </a:r>
            <a:r>
              <a:rPr lang="en-US" dirty="0">
                <a:latin typeface="Times New Roman" pitchFamily="18" charset="0"/>
                <a:cs typeface="Times New Roman" pitchFamily="18" charset="0"/>
              </a:rPr>
              <a:t>active purgative, in the treatment of </a:t>
            </a:r>
            <a:r>
              <a:rPr lang="en-US" dirty="0" smtClean="0">
                <a:latin typeface="Times New Roman" pitchFamily="18" charset="0"/>
                <a:cs typeface="Times New Roman" pitchFamily="18" charset="0"/>
              </a:rPr>
              <a:t>malaria and other </a:t>
            </a:r>
            <a:r>
              <a:rPr lang="en-US" dirty="0">
                <a:latin typeface="Times New Roman" pitchFamily="18" charset="0"/>
                <a:cs typeface="Times New Roman" pitchFamily="18" charset="0"/>
              </a:rPr>
              <a:t>nervous diseases</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is employed in veterinary </a:t>
            </a:r>
            <a:r>
              <a:rPr lang="en-US" dirty="0" smtClean="0">
                <a:latin typeface="Times New Roman" pitchFamily="18" charset="0"/>
                <a:cs typeface="Times New Roman" pitchFamily="18" charset="0"/>
              </a:rPr>
              <a:t>practice in </a:t>
            </a:r>
            <a:r>
              <a:rPr lang="en-US" dirty="0">
                <a:latin typeface="Times New Roman" pitchFamily="18" charset="0"/>
                <a:cs typeface="Times New Roman" pitchFamily="18" charset="0"/>
              </a:rPr>
              <a:t>a worm mixture for dogs, in combination with oil </a:t>
            </a:r>
            <a:r>
              <a:rPr lang="en-US" dirty="0" smtClean="0">
                <a:latin typeface="Times New Roman" pitchFamily="18" charset="0"/>
                <a:cs typeface="Times New Roman" pitchFamily="18" charset="0"/>
              </a:rPr>
              <a:t>of turpentine</a:t>
            </a:r>
            <a:r>
              <a:rPr lang="en-US" dirty="0">
                <a:latin typeface="Times New Roman" pitchFamily="18" charset="0"/>
                <a:cs typeface="Times New Roman" pitchFamily="18" charset="0"/>
              </a:rPr>
              <a:t>, oil of aniseed, castor oil, and olive oil.</a:t>
            </a:r>
          </a:p>
        </p:txBody>
      </p:sp>
    </p:spTree>
    <p:extLst>
      <p:ext uri="{BB962C8B-B14F-4D97-AF65-F5344CB8AC3E}">
        <p14:creationId xmlns="" xmlns:p14="http://schemas.microsoft.com/office/powerpoint/2010/main" val="360045650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8991600" cy="4940491"/>
          </a:xfrm>
        </p:spPr>
        <p:style>
          <a:lnRef idx="2">
            <a:schemeClr val="accent5">
              <a:shade val="50000"/>
            </a:schemeClr>
          </a:lnRef>
          <a:fillRef idx="1">
            <a:schemeClr val="accent5"/>
          </a:fillRef>
          <a:effectRef idx="0">
            <a:schemeClr val="accent5"/>
          </a:effectRef>
          <a:fontRef idx="minor">
            <a:schemeClr val="lt1"/>
          </a:fontRef>
        </p:style>
        <p:txBody>
          <a:bodyPr/>
          <a:lstStyle/>
          <a:p>
            <a:endParaRPr lang="en-US" dirty="0" smtClean="0"/>
          </a:p>
          <a:p>
            <a:endParaRPr lang="en-US" dirty="0"/>
          </a:p>
          <a:p>
            <a:endParaRPr lang="en-US" dirty="0" smtClean="0"/>
          </a:p>
          <a:p>
            <a:endParaRPr lang="en-US" dirty="0"/>
          </a:p>
          <a:p>
            <a:pPr marL="109728" indent="0">
              <a:buNone/>
            </a:pPr>
            <a:r>
              <a:rPr lang="en-US" sz="5400" b="1" dirty="0" smtClean="0">
                <a:effectLst>
                  <a:outerShdw blurRad="38100" dist="38100" dir="2700000" algn="tl">
                    <a:srgbClr val="000000">
                      <a:alpha val="43137"/>
                    </a:srgbClr>
                  </a:outerShdw>
                </a:effectLst>
                <a:latin typeface="Times New Roman" pitchFamily="18" charset="0"/>
                <a:cs typeface="Times New Roman" pitchFamily="18" charset="0"/>
              </a:rPr>
              <a:t>            Ester volatile oil</a:t>
            </a:r>
            <a:endParaRPr lang="en-US" sz="5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74484386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b="1" dirty="0" smtClean="0">
                <a:latin typeface="Times New Roman" pitchFamily="18" charset="0"/>
                <a:cs typeface="Times New Roman" pitchFamily="18" charset="0"/>
              </a:rPr>
              <a:t>B.O:</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Rosmarinus</a:t>
            </a:r>
            <a:r>
              <a:rPr lang="en-US" i="1" dirty="0">
                <a:latin typeface="Times New Roman" pitchFamily="18" charset="0"/>
                <a:cs typeface="Times New Roman" pitchFamily="18" charset="0"/>
              </a:rPr>
              <a:t> </a:t>
            </a:r>
            <a:r>
              <a:rPr lang="en-US" i="1" dirty="0" err="1" smtClean="0">
                <a:latin typeface="Times New Roman" pitchFamily="18" charset="0"/>
                <a:cs typeface="Times New Roman" pitchFamily="18" charset="0"/>
              </a:rPr>
              <a:t>officinalis</a:t>
            </a:r>
            <a:endParaRPr lang="en-US" i="1"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Family:</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Lamiaceae</a:t>
            </a:r>
            <a:endParaRPr lang="en-US"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Part used:</a:t>
            </a:r>
          </a:p>
          <a:p>
            <a:pPr marL="109728" indent="0">
              <a:buNone/>
            </a:pPr>
            <a:r>
              <a:rPr lang="en-US" dirty="0" smtClean="0">
                <a:latin typeface="Times New Roman" pitchFamily="18" charset="0"/>
                <a:cs typeface="Times New Roman" pitchFamily="18" charset="0"/>
              </a:rPr>
              <a:t>                   Flowering </a:t>
            </a:r>
            <a:r>
              <a:rPr lang="en-US" dirty="0">
                <a:latin typeface="Times New Roman" pitchFamily="18" charset="0"/>
                <a:cs typeface="Times New Roman" pitchFamily="18" charset="0"/>
              </a:rPr>
              <a:t>tops </a:t>
            </a:r>
            <a:r>
              <a:rPr lang="en-US" dirty="0" smtClean="0">
                <a:latin typeface="Times New Roman" pitchFamily="18" charset="0"/>
                <a:cs typeface="Times New Roman" pitchFamily="18" charset="0"/>
              </a:rPr>
              <a:t>of leafy twigs</a:t>
            </a:r>
            <a:endParaRPr lang="en-US" dirty="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400" dirty="0" smtClean="0">
                <a:latin typeface="Times New Roman" pitchFamily="18" charset="0"/>
                <a:cs typeface="Times New Roman" pitchFamily="18" charset="0"/>
              </a:rPr>
              <a:t>Rosemary</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73650781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marL="109728" indent="0">
              <a:buNone/>
            </a:pPr>
            <a:r>
              <a:rPr lang="en-US" b="1" dirty="0">
                <a:effectLst>
                  <a:outerShdw blurRad="38100" dist="38100" dir="2700000" algn="tl">
                    <a:srgbClr val="000000">
                      <a:alpha val="43137"/>
                    </a:srgbClr>
                  </a:outerShdw>
                </a:effectLst>
                <a:latin typeface="Times New Roman" pitchFamily="18" charset="0"/>
                <a:cs typeface="Times New Roman" pitchFamily="18" charset="0"/>
              </a:rPr>
              <a:t>Chemical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Constituents:</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fresh material yields about 1–2% of volatile oil </a:t>
            </a:r>
            <a:r>
              <a:rPr lang="en-US" dirty="0" smtClean="0">
                <a:latin typeface="Times New Roman" pitchFamily="18" charset="0"/>
                <a:cs typeface="Times New Roman" pitchFamily="18" charset="0"/>
              </a:rPr>
              <a:t>containing 0.8–6</a:t>
            </a:r>
            <a:r>
              <a:rPr lang="en-US" dirty="0">
                <a:latin typeface="Times New Roman" pitchFamily="18" charset="0"/>
                <a:cs typeface="Times New Roman" pitchFamily="18" charset="0"/>
              </a:rPr>
              <a:t>% of esters, and 8–20% of alcohols</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principal constituents </a:t>
            </a:r>
            <a:r>
              <a:rPr lang="en-US" dirty="0">
                <a:latin typeface="Times New Roman" pitchFamily="18" charset="0"/>
                <a:cs typeface="Times New Roman" pitchFamily="18" charset="0"/>
              </a:rPr>
              <a:t>are 1,8-cineole, </a:t>
            </a:r>
            <a:r>
              <a:rPr lang="en-US" dirty="0" err="1">
                <a:latin typeface="Times New Roman" pitchFamily="18" charset="0"/>
                <a:cs typeface="Times New Roman" pitchFamily="18" charset="0"/>
              </a:rPr>
              <a:t>borneol</a:t>
            </a:r>
            <a:r>
              <a:rPr lang="en-US" dirty="0">
                <a:latin typeface="Times New Roman" pitchFamily="18" charset="0"/>
                <a:cs typeface="Times New Roman" pitchFamily="18" charset="0"/>
              </a:rPr>
              <a:t>, camphor, </a:t>
            </a:r>
            <a:r>
              <a:rPr lang="en-US" dirty="0" err="1" smtClean="0">
                <a:latin typeface="Times New Roman" pitchFamily="18" charset="0"/>
                <a:cs typeface="Times New Roman" pitchFamily="18" charset="0"/>
              </a:rPr>
              <a:t>bornyl</a:t>
            </a:r>
            <a:r>
              <a:rPr lang="en-US" dirty="0" smtClean="0">
                <a:latin typeface="Times New Roman" pitchFamily="18" charset="0"/>
                <a:cs typeface="Times New Roman" pitchFamily="18" charset="0"/>
              </a:rPr>
              <a:t> acetate</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monoterpene</a:t>
            </a:r>
            <a:r>
              <a:rPr lang="en-US" dirty="0">
                <a:latin typeface="Times New Roman" pitchFamily="18" charset="0"/>
                <a:cs typeface="Times New Roman" pitchFamily="18" charset="0"/>
              </a:rPr>
              <a:t> hydrocarbons. </a:t>
            </a:r>
            <a:endParaRPr lang="en-US"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Rosemary leaves also </a:t>
            </a:r>
            <a:r>
              <a:rPr lang="en-US" dirty="0">
                <a:latin typeface="Times New Roman" pitchFamily="18" charset="0"/>
                <a:cs typeface="Times New Roman" pitchFamily="18" charset="0"/>
              </a:rPr>
              <a:t>contain the </a:t>
            </a:r>
            <a:r>
              <a:rPr lang="en-US" dirty="0" err="1">
                <a:latin typeface="Times New Roman" pitchFamily="18" charset="0"/>
                <a:cs typeface="Times New Roman" pitchFamily="18" charset="0"/>
              </a:rPr>
              <a:t>triterpene</a:t>
            </a:r>
            <a:r>
              <a:rPr lang="en-US" dirty="0">
                <a:latin typeface="Times New Roman" pitchFamily="18" charset="0"/>
                <a:cs typeface="Times New Roman" pitchFamily="18" charset="0"/>
              </a:rPr>
              <a:t> alcohols </a:t>
            </a:r>
            <a:r>
              <a:rPr lang="el-GR" dirty="0">
                <a:latin typeface="Times New Roman" pitchFamily="18" charset="0"/>
                <a:cs typeface="Times New Roman" pitchFamily="18" charset="0"/>
              </a:rPr>
              <a:t>α- </a:t>
            </a:r>
            <a:r>
              <a:rPr lang="en-US" dirty="0">
                <a:latin typeface="Times New Roman" pitchFamily="18" charset="0"/>
                <a:cs typeface="Times New Roman" pitchFamily="18" charset="0"/>
              </a:rPr>
              <a:t>and </a:t>
            </a:r>
            <a:r>
              <a:rPr lang="el-GR" dirty="0">
                <a:latin typeface="Times New Roman" pitchFamily="18" charset="0"/>
                <a:cs typeface="Times New Roman" pitchFamily="18" charset="0"/>
              </a:rPr>
              <a:t>β-</a:t>
            </a:r>
            <a:r>
              <a:rPr lang="en-US" dirty="0" err="1">
                <a:latin typeface="Times New Roman" pitchFamily="18" charset="0"/>
                <a:cs typeface="Times New Roman" pitchFamily="18" charset="0"/>
              </a:rPr>
              <a:t>amyrins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rosmarinic</a:t>
            </a:r>
            <a:r>
              <a:rPr lang="en-US" dirty="0" smtClean="0">
                <a:latin typeface="Times New Roman" pitchFamily="18" charset="0"/>
                <a:cs typeface="Times New Roman" pitchFamily="18" charset="0"/>
              </a:rPr>
              <a:t> acid, glycosides </a:t>
            </a:r>
            <a:r>
              <a:rPr lang="en-US" dirty="0">
                <a:latin typeface="Times New Roman" pitchFamily="18" charset="0"/>
                <a:cs typeface="Times New Roman" pitchFamily="18" charset="0"/>
              </a:rPr>
              <a:t>of </a:t>
            </a:r>
            <a:r>
              <a:rPr lang="en-US" dirty="0" err="1" smtClean="0">
                <a:latin typeface="Times New Roman" pitchFamily="18" charset="0"/>
                <a:cs typeface="Times New Roman" pitchFamily="18" charset="0"/>
              </a:rPr>
              <a:t>luteolin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69317631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854891"/>
          </a:xfrm>
        </p:spPr>
        <p:txBody>
          <a:bodyPr>
            <a:normAutofit fontScale="92500" lnSpcReduction="10000"/>
          </a:bodyPr>
          <a:lstStyle/>
          <a:p>
            <a:pPr marL="109728" indent="0">
              <a:buNone/>
            </a:pPr>
            <a:r>
              <a:rPr lang="en-US" sz="3500" b="1" dirty="0" smtClean="0">
                <a:latin typeface="Times New Roman" pitchFamily="18" charset="0"/>
                <a:cs typeface="Times New Roman" pitchFamily="18" charset="0"/>
              </a:rPr>
              <a:t>Uses:</a:t>
            </a:r>
            <a:endParaRPr lang="en-US" sz="3500" b="1"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oil is mainly used in the perfumery industry.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is a </a:t>
            </a:r>
            <a:r>
              <a:rPr lang="en-US" dirty="0">
                <a:latin typeface="Times New Roman" pitchFamily="18" charset="0"/>
                <a:cs typeface="Times New Roman" pitchFamily="18" charset="0"/>
              </a:rPr>
              <a:t>component of soap liniment and is frequently used in</a:t>
            </a:r>
          </a:p>
          <a:p>
            <a:pPr marL="109728" indent="0" algn="just">
              <a:buNone/>
            </a:pPr>
            <a:r>
              <a:rPr lang="en-US" dirty="0" smtClean="0">
                <a:latin typeface="Times New Roman" pitchFamily="18" charset="0"/>
                <a:cs typeface="Times New Roman" pitchFamily="18" charset="0"/>
              </a:rPr>
              <a:t>   aromatherapy</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oil is also used for gastrointestinal disturbances,</a:t>
            </a:r>
          </a:p>
          <a:p>
            <a:pPr marL="109728" indent="0" algn="just">
              <a:buNone/>
            </a:pPr>
            <a:r>
              <a:rPr lang="en-US" dirty="0" smtClean="0">
                <a:latin typeface="Times New Roman" pitchFamily="18" charset="0"/>
                <a:cs typeface="Times New Roman" pitchFamily="18" charset="0"/>
              </a:rPr>
              <a:t>   to </a:t>
            </a:r>
            <a:r>
              <a:rPr lang="en-US" dirty="0">
                <a:latin typeface="Times New Roman" pitchFamily="18" charset="0"/>
                <a:cs typeface="Times New Roman" pitchFamily="18" charset="0"/>
              </a:rPr>
              <a:t>enhance urinary and digestive </a:t>
            </a:r>
            <a:r>
              <a:rPr lang="en-US" dirty="0" smtClean="0">
                <a:latin typeface="Times New Roman" pitchFamily="18" charset="0"/>
                <a:cs typeface="Times New Roman" pitchFamily="18" charset="0"/>
              </a:rPr>
              <a:t>elimination.</a:t>
            </a:r>
          </a:p>
          <a:p>
            <a:pPr algn="just"/>
            <a:r>
              <a:rPr lang="en-US" dirty="0" smtClean="0">
                <a:latin typeface="Times New Roman" pitchFamily="18" charset="0"/>
                <a:cs typeface="Times New Roman" pitchFamily="18" charset="0"/>
              </a:rPr>
              <a:t>Topically</a:t>
            </a:r>
            <a:r>
              <a:rPr lang="en-US" dirty="0">
                <a:latin typeface="Times New Roman" pitchFamily="18" charset="0"/>
                <a:cs typeface="Times New Roman" pitchFamily="18" charset="0"/>
              </a:rPr>
              <a:t>, it </a:t>
            </a:r>
            <a:r>
              <a:rPr lang="en-US" dirty="0" smtClean="0">
                <a:latin typeface="Times New Roman" pitchFamily="18" charset="0"/>
                <a:cs typeface="Times New Roman" pitchFamily="18" charset="0"/>
              </a:rPr>
              <a:t>is applied </a:t>
            </a:r>
            <a:r>
              <a:rPr lang="en-US" dirty="0">
                <a:latin typeface="Times New Roman" pitchFamily="18" charset="0"/>
                <a:cs typeface="Times New Roman" pitchFamily="18" charset="0"/>
              </a:rPr>
              <a:t>to clear nasal passages, for colds, as a </a:t>
            </a:r>
            <a:r>
              <a:rPr lang="en-US" dirty="0" smtClean="0">
                <a:latin typeface="Times New Roman" pitchFamily="18" charset="0"/>
                <a:cs typeface="Times New Roman" pitchFamily="18" charset="0"/>
              </a:rPr>
              <a:t>mouthwash and </a:t>
            </a:r>
            <a:r>
              <a:rPr lang="en-US" dirty="0">
                <a:latin typeface="Times New Roman" pitchFamily="18" charset="0"/>
                <a:cs typeface="Times New Roman" pitchFamily="18" charset="0"/>
              </a:rPr>
              <a:t>for rheumatic ailments</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Rosemary extracts are used </a:t>
            </a:r>
            <a:r>
              <a:rPr lang="en-US" dirty="0" smtClean="0">
                <a:latin typeface="Times New Roman" pitchFamily="18" charset="0"/>
                <a:cs typeface="Times New Roman" pitchFamily="18" charset="0"/>
              </a:rPr>
              <a:t>in food </a:t>
            </a:r>
            <a:r>
              <a:rPr lang="en-US" dirty="0">
                <a:latin typeface="Times New Roman" pitchFamily="18" charset="0"/>
                <a:cs typeface="Times New Roman" pitchFamily="18" charset="0"/>
              </a:rPr>
              <a:t>technology as antioxidants and preservatives.</a:t>
            </a:r>
          </a:p>
          <a:p>
            <a:pPr algn="just"/>
            <a:r>
              <a:rPr lang="en-US" dirty="0" err="1">
                <a:latin typeface="Times New Roman" pitchFamily="18" charset="0"/>
                <a:cs typeface="Times New Roman" pitchFamily="18" charset="0"/>
              </a:rPr>
              <a:t>Cornosolic</a:t>
            </a:r>
            <a:r>
              <a:rPr lang="en-US" dirty="0">
                <a:latin typeface="Times New Roman" pitchFamily="18" charset="0"/>
                <a:cs typeface="Times New Roman" pitchFamily="18" charset="0"/>
              </a:rPr>
              <a:t> acid, a </a:t>
            </a:r>
            <a:r>
              <a:rPr lang="en-US" dirty="0" err="1">
                <a:latin typeface="Times New Roman" pitchFamily="18" charset="0"/>
                <a:cs typeface="Times New Roman" pitchFamily="18" charset="0"/>
              </a:rPr>
              <a:t>diterpene</a:t>
            </a:r>
            <a:r>
              <a:rPr lang="en-US" dirty="0">
                <a:latin typeface="Times New Roman" pitchFamily="18" charset="0"/>
                <a:cs typeface="Times New Roman" pitchFamily="18" charset="0"/>
              </a:rPr>
              <a:t> isolated from R. </a:t>
            </a:r>
            <a:r>
              <a:rPr lang="en-US" dirty="0" err="1">
                <a:latin typeface="Times New Roman" pitchFamily="18" charset="0"/>
                <a:cs typeface="Times New Roman" pitchFamily="18" charset="0"/>
              </a:rPr>
              <a:t>officinalis</a:t>
            </a:r>
            <a:r>
              <a:rPr lang="en-US" dirty="0">
                <a:latin typeface="Times New Roman" pitchFamily="18" charset="0"/>
                <a:cs typeface="Times New Roman" pitchFamily="18" charset="0"/>
              </a:rPr>
              <a:t>,</a:t>
            </a:r>
          </a:p>
          <a:p>
            <a:pPr marL="109728" indent="0" algn="just">
              <a:buNone/>
            </a:pPr>
            <a:r>
              <a:rPr lang="en-US" dirty="0" smtClean="0">
                <a:latin typeface="Times New Roman" pitchFamily="18" charset="0"/>
                <a:cs typeface="Times New Roman" pitchFamily="18" charset="0"/>
              </a:rPr>
              <a:t>   shows </a:t>
            </a:r>
            <a:r>
              <a:rPr lang="en-US" dirty="0">
                <a:latin typeface="Times New Roman" pitchFamily="18" charset="0"/>
                <a:cs typeface="Times New Roman" pitchFamily="18" charset="0"/>
              </a:rPr>
              <a:t>a strong inhibition of HIV-1-protease activity. It</a:t>
            </a:r>
          </a:p>
          <a:p>
            <a:pPr marL="109728" indent="0" algn="just">
              <a:buNone/>
            </a:pPr>
            <a:r>
              <a:rPr lang="en-US" dirty="0" smtClean="0">
                <a:latin typeface="Times New Roman" pitchFamily="18" charset="0"/>
                <a:cs typeface="Times New Roman" pitchFamily="18" charset="0"/>
              </a:rPr>
              <a:t>    shows </a:t>
            </a:r>
            <a:r>
              <a:rPr lang="en-US" dirty="0">
                <a:latin typeface="Times New Roman" pitchFamily="18" charset="0"/>
                <a:cs typeface="Times New Roman" pitchFamily="18" charset="0"/>
              </a:rPr>
              <a:t>cytotoxicity at the dose which is close to effective</a:t>
            </a:r>
          </a:p>
          <a:p>
            <a:pPr marL="109728" indent="0" algn="just">
              <a:buNone/>
            </a:pPr>
            <a:r>
              <a:rPr lang="en-US" dirty="0" smtClean="0">
                <a:latin typeface="Times New Roman" pitchFamily="18" charset="0"/>
                <a:cs typeface="Times New Roman" pitchFamily="18" charset="0"/>
              </a:rPr>
              <a:t>    antiviral </a:t>
            </a:r>
            <a:r>
              <a:rPr lang="en-US" dirty="0">
                <a:latin typeface="Times New Roman" pitchFamily="18" charset="0"/>
                <a:cs typeface="Times New Roman" pitchFamily="18" charset="0"/>
              </a:rPr>
              <a:t>dose.</a:t>
            </a:r>
          </a:p>
        </p:txBody>
      </p:sp>
    </p:spTree>
    <p:extLst>
      <p:ext uri="{BB962C8B-B14F-4D97-AF65-F5344CB8AC3E}">
        <p14:creationId xmlns="" xmlns:p14="http://schemas.microsoft.com/office/powerpoint/2010/main" val="370364270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991600" cy="4864291"/>
          </a:xfrm>
        </p:spPr>
        <p:style>
          <a:lnRef idx="2">
            <a:schemeClr val="accent5">
              <a:shade val="50000"/>
            </a:schemeClr>
          </a:lnRef>
          <a:fillRef idx="1">
            <a:schemeClr val="accent5"/>
          </a:fillRef>
          <a:effectRef idx="0">
            <a:schemeClr val="accent5"/>
          </a:effectRef>
          <a:fontRef idx="minor">
            <a:schemeClr val="lt1"/>
          </a:fontRef>
        </p:style>
        <p:txBody>
          <a:bodyPr/>
          <a:lstStyle/>
          <a:p>
            <a:pPr marL="109728" indent="0">
              <a:buNone/>
            </a:pPr>
            <a:endParaRPr lang="en-US" dirty="0" smtClean="0"/>
          </a:p>
          <a:p>
            <a:pPr marL="109728" indent="0">
              <a:buNone/>
            </a:pPr>
            <a:endParaRPr lang="en-US" dirty="0"/>
          </a:p>
          <a:p>
            <a:pPr marL="109728" indent="0">
              <a:buNone/>
            </a:pPr>
            <a:endParaRPr lang="en-US" dirty="0" smtClean="0"/>
          </a:p>
          <a:p>
            <a:pPr marL="109728" indent="0">
              <a:buNone/>
            </a:pPr>
            <a:r>
              <a:rPr lang="en-US" dirty="0"/>
              <a:t> </a:t>
            </a:r>
            <a:r>
              <a:rPr lang="en-US" dirty="0" smtClean="0"/>
              <a:t>                       </a:t>
            </a:r>
          </a:p>
          <a:p>
            <a:pPr marL="109728" indent="0">
              <a:buNone/>
            </a:pPr>
            <a:r>
              <a:rPr lang="en-US" dirty="0"/>
              <a:t> </a:t>
            </a:r>
            <a:r>
              <a:rPr lang="en-US" dirty="0" smtClean="0"/>
              <a:t>                </a:t>
            </a:r>
            <a:r>
              <a:rPr lang="en-US" sz="5400" b="1" dirty="0" smtClean="0">
                <a:latin typeface="Times New Roman" pitchFamily="18" charset="0"/>
                <a:cs typeface="Times New Roman" pitchFamily="18" charset="0"/>
              </a:rPr>
              <a:t>Miscellaneous</a:t>
            </a:r>
            <a:endParaRPr lang="en-US" sz="5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41119757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B.O</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Allium </a:t>
            </a:r>
            <a:r>
              <a:rPr lang="en-US" i="1" dirty="0" err="1" smtClean="0">
                <a:latin typeface="Times New Roman" pitchFamily="18" charset="0"/>
                <a:cs typeface="Times New Roman" pitchFamily="18" charset="0"/>
              </a:rPr>
              <a:t>sativum</a:t>
            </a:r>
            <a:endParaRPr lang="en-US" i="1" dirty="0" smtClean="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Family</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Liliaceae</a:t>
            </a:r>
            <a:endParaRPr lang="en-US" dirty="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Part </a:t>
            </a:r>
            <a:r>
              <a:rPr lang="en-US" b="1" dirty="0">
                <a:latin typeface="Times New Roman" pitchFamily="18" charset="0"/>
                <a:cs typeface="Times New Roman" pitchFamily="18" charset="0"/>
              </a:rPr>
              <a:t>Used: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Dried inner fleshy scales of bulb</a:t>
            </a:r>
          </a:p>
          <a:p>
            <a:endParaRPr lang="en-US" dirty="0"/>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400" dirty="0" smtClean="0">
                <a:latin typeface="Times New Roman" pitchFamily="18" charset="0"/>
                <a:cs typeface="Times New Roman" pitchFamily="18" charset="0"/>
              </a:rPr>
              <a:t>Allium (Garlic)</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42724106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b="1" dirty="0" err="1">
                <a:solidFill>
                  <a:srgbClr val="FF0000"/>
                </a:solidFill>
                <a:latin typeface="Times New Roman" pitchFamily="18" charset="0"/>
                <a:cs typeface="Times New Roman" pitchFamily="18" charset="0"/>
              </a:rPr>
              <a:t>Allicin</a:t>
            </a:r>
            <a:r>
              <a:rPr lang="en-US" dirty="0">
                <a:latin typeface="Times New Roman" pitchFamily="18" charset="0"/>
                <a:cs typeface="Times New Roman" pitchFamily="18" charset="0"/>
              </a:rPr>
              <a:t>, a yellow liquid responsible for the </a:t>
            </a:r>
            <a:r>
              <a:rPr lang="en-US" dirty="0" smtClean="0">
                <a:latin typeface="Times New Roman" pitchFamily="18" charset="0"/>
                <a:cs typeface="Times New Roman" pitchFamily="18" charset="0"/>
              </a:rPr>
              <a:t>odor </a:t>
            </a:r>
            <a:r>
              <a:rPr lang="en-US" dirty="0">
                <a:latin typeface="Times New Roman" pitchFamily="18" charset="0"/>
                <a:cs typeface="Times New Roman" pitchFamily="18" charset="0"/>
              </a:rPr>
              <a:t>of garlic, </a:t>
            </a:r>
            <a:r>
              <a:rPr lang="en-US" dirty="0" smtClean="0">
                <a:latin typeface="Times New Roman" pitchFamily="18" charset="0"/>
                <a:cs typeface="Times New Roman" pitchFamily="18" charset="0"/>
              </a:rPr>
              <a:t>is the </a:t>
            </a:r>
            <a:r>
              <a:rPr lang="en-US" dirty="0">
                <a:latin typeface="Times New Roman" pitchFamily="18" charset="0"/>
                <a:cs typeface="Times New Roman" pitchFamily="18" charset="0"/>
              </a:rPr>
              <a:t>active principle of the drug</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other constituents </a:t>
            </a:r>
            <a:r>
              <a:rPr lang="en-US" dirty="0">
                <a:latin typeface="Times New Roman" pitchFamily="18" charset="0"/>
                <a:cs typeface="Times New Roman" pitchFamily="18" charset="0"/>
              </a:rPr>
              <a:t>reported in Garlic are </a:t>
            </a:r>
            <a:r>
              <a:rPr lang="en-US" b="1" dirty="0" err="1" smtClean="0">
                <a:solidFill>
                  <a:srgbClr val="FF0000"/>
                </a:solidFill>
                <a:latin typeface="Times New Roman" pitchFamily="18" charset="0"/>
                <a:cs typeface="Times New Roman" pitchFamily="18" charset="0"/>
              </a:rPr>
              <a:t>alliin</a:t>
            </a:r>
            <a:r>
              <a:rPr lang="en-US" b="1" dirty="0" smtClean="0">
                <a:solidFill>
                  <a:srgbClr val="FF0000"/>
                </a:solidFill>
                <a:latin typeface="Times New Roman" pitchFamily="18" charset="0"/>
                <a:cs typeface="Times New Roman" pitchFamily="18" charset="0"/>
              </a:rPr>
              <a:t>.</a:t>
            </a:r>
          </a:p>
          <a:p>
            <a:pPr algn="just"/>
            <a:endParaRPr lang="en-US" b="1" dirty="0">
              <a:solidFill>
                <a:srgbClr val="FF0000"/>
              </a:solidFill>
              <a:latin typeface="Times New Roman" pitchFamily="18" charset="0"/>
              <a:cs typeface="Times New Roman" pitchFamily="18" charset="0"/>
            </a:endParaRPr>
          </a:p>
          <a:p>
            <a:r>
              <a:rPr lang="en-US" dirty="0">
                <a:latin typeface="Times New Roman" pitchFamily="18" charset="0"/>
                <a:cs typeface="Times New Roman" pitchFamily="18" charset="0"/>
              </a:rPr>
              <a:t>Upon cleavage by the specific </a:t>
            </a:r>
            <a:r>
              <a:rPr lang="en-US" dirty="0" smtClean="0">
                <a:latin typeface="Times New Roman" pitchFamily="18" charset="0"/>
                <a:cs typeface="Times New Roman" pitchFamily="18" charset="0"/>
              </a:rPr>
              <a:t>enzyme </a:t>
            </a:r>
            <a:r>
              <a:rPr lang="en-US" dirty="0" err="1" smtClean="0">
                <a:latin typeface="Times New Roman" pitchFamily="18" charset="0"/>
                <a:cs typeface="Times New Roman" pitchFamily="18" charset="0"/>
              </a:rPr>
              <a:t>alliinase</a:t>
            </a:r>
            <a:r>
              <a:rPr lang="en-US" dirty="0">
                <a:latin typeface="Times New Roman" pitchFamily="18" charset="0"/>
                <a:cs typeface="Times New Roman" pitchFamily="18" charset="0"/>
              </a:rPr>
              <a:t>, an </a:t>
            </a:r>
            <a:r>
              <a:rPr lang="en-US" dirty="0" smtClean="0">
                <a:latin typeface="Times New Roman" pitchFamily="18" charset="0"/>
                <a:cs typeface="Times New Roman" pitchFamily="18" charset="0"/>
              </a:rPr>
              <a:t>odor </a:t>
            </a:r>
            <a:r>
              <a:rPr lang="en-US" dirty="0">
                <a:latin typeface="Times New Roman" pitchFamily="18" charset="0"/>
                <a:cs typeface="Times New Roman" pitchFamily="18" charset="0"/>
              </a:rPr>
              <a:t>of garlic develops, and the fission </a:t>
            </a:r>
            <a:r>
              <a:rPr lang="en-US" dirty="0" smtClean="0">
                <a:latin typeface="Times New Roman" pitchFamily="18" charset="0"/>
                <a:cs typeface="Times New Roman" pitchFamily="18" charset="0"/>
              </a:rPr>
              <a:t>products show </a:t>
            </a:r>
            <a:r>
              <a:rPr lang="en-US" dirty="0">
                <a:latin typeface="Times New Roman" pitchFamily="18" charset="0"/>
                <a:cs typeface="Times New Roman" pitchFamily="18" charset="0"/>
              </a:rPr>
              <a:t>antibacterial action similar to </a:t>
            </a:r>
            <a:r>
              <a:rPr lang="en-US" dirty="0" err="1" smtClean="0">
                <a:latin typeface="Times New Roman" pitchFamily="18" charset="0"/>
                <a:cs typeface="Times New Roman" pitchFamily="18" charset="0"/>
              </a:rPr>
              <a:t>allicin</a:t>
            </a:r>
            <a:r>
              <a:rPr lang="en-US" dirty="0" smtClean="0">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a:p>
            <a:endParaRPr lang="en-US" b="1" dirty="0" smtClean="0">
              <a:solidFill>
                <a:srgbClr val="FF000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amino acids present in the bulb </a:t>
            </a:r>
            <a:r>
              <a:rPr lang="en-US" dirty="0" smtClean="0">
                <a:latin typeface="Times New Roman" pitchFamily="18" charset="0"/>
                <a:cs typeface="Times New Roman" pitchFamily="18" charset="0"/>
              </a:rPr>
              <a:t>are </a:t>
            </a:r>
            <a:r>
              <a:rPr lang="en-US" dirty="0" err="1" smtClean="0">
                <a:latin typeface="Times New Roman" pitchFamily="18" charset="0"/>
                <a:cs typeface="Times New Roman" pitchFamily="18" charset="0"/>
              </a:rPr>
              <a:t>leucine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methionine</a:t>
            </a:r>
            <a:r>
              <a:rPr lang="en-US" dirty="0">
                <a:latin typeface="Times New Roman" pitchFamily="18" charset="0"/>
                <a:cs typeface="Times New Roman" pitchFamily="18" charset="0"/>
              </a:rPr>
              <a:t>.</a:t>
            </a:r>
          </a:p>
        </p:txBody>
      </p:sp>
      <p:sp>
        <p:nvSpPr>
          <p:cNvPr id="3" name="Title 2"/>
          <p:cNvSpPr>
            <a:spLocks noGrp="1"/>
          </p:cNvSpPr>
          <p:nvPr>
            <p:ph type="title"/>
          </p:nvPr>
        </p:nvSpPr>
        <p:spPr>
          <a:xfrm>
            <a:off x="457200" y="274638"/>
            <a:ext cx="8229600" cy="1096962"/>
          </a:xfrm>
        </p:spPr>
        <p:txBody>
          <a:bodyPr>
            <a:normAutofit/>
          </a:bodyPr>
          <a:lstStyle/>
          <a:p>
            <a:r>
              <a:rPr lang="en-US" sz="3200" dirty="0" smtClean="0">
                <a:latin typeface="Times New Roman" pitchFamily="18" charset="0"/>
                <a:cs typeface="Times New Roman" pitchFamily="18" charset="0"/>
              </a:rPr>
              <a:t>Chemical constituents:</a:t>
            </a:r>
            <a:endParaRPr lang="en-US"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20440785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1676400"/>
            <a:ext cx="7315200" cy="32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028105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fontScale="92500" lnSpcReduction="10000"/>
          </a:bodyPr>
          <a:lstStyle/>
          <a:p>
            <a:pPr marL="109728" indent="0">
              <a:buNone/>
            </a:pPr>
            <a:r>
              <a:rPr lang="en-US" sz="3500" b="1" dirty="0" smtClean="0">
                <a:latin typeface="Times New Roman" pitchFamily="18" charset="0"/>
                <a:cs typeface="Times New Roman" pitchFamily="18" charset="0"/>
              </a:rPr>
              <a:t>Uses:</a:t>
            </a:r>
            <a:endParaRPr lang="en-US" sz="3500" b="1"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Garlic is carminative, aphrodisiac, expectorant, </a:t>
            </a:r>
            <a:r>
              <a:rPr lang="en-US" dirty="0" smtClean="0">
                <a:latin typeface="Times New Roman" pitchFamily="18" charset="0"/>
                <a:cs typeface="Times New Roman" pitchFamily="18" charset="0"/>
              </a:rPr>
              <a:t>stimulant, and </a:t>
            </a:r>
            <a:r>
              <a:rPr lang="en-US" dirty="0">
                <a:latin typeface="Times New Roman" pitchFamily="18" charset="0"/>
                <a:cs typeface="Times New Roman" pitchFamily="18" charset="0"/>
              </a:rPr>
              <a:t>used in fevers, </a:t>
            </a:r>
            <a:r>
              <a:rPr lang="en-US" dirty="0" smtClean="0">
                <a:latin typeface="Times New Roman" pitchFamily="18" charset="0"/>
                <a:cs typeface="Times New Roman" pitchFamily="18" charset="0"/>
              </a:rPr>
              <a:t>coughs, respiratory </a:t>
            </a:r>
            <a:r>
              <a:rPr lang="en-US" dirty="0">
                <a:latin typeface="Times New Roman" pitchFamily="18" charset="0"/>
                <a:cs typeface="Times New Roman" pitchFamily="18" charset="0"/>
              </a:rPr>
              <a:t>diseases such as chronic bronchitis, </a:t>
            </a:r>
            <a:r>
              <a:rPr lang="en-US" dirty="0" smtClean="0">
                <a:latin typeface="Times New Roman" pitchFamily="18" charset="0"/>
                <a:cs typeface="Times New Roman" pitchFamily="18" charset="0"/>
              </a:rPr>
              <a:t>bronchial asthma</a:t>
            </a:r>
            <a:r>
              <a:rPr lang="en-US" dirty="0">
                <a:latin typeface="Times New Roman" pitchFamily="18" charset="0"/>
                <a:cs typeface="Times New Roman" pitchFamily="18" charset="0"/>
              </a:rPr>
              <a:t>, whooping cough, and tuberculosis</a:t>
            </a:r>
            <a:r>
              <a:rPr lang="en-US" dirty="0" smtClean="0">
                <a:latin typeface="Times New Roman" pitchFamily="18" charset="0"/>
                <a:cs typeface="Times New Roman" pitchFamily="18" charset="0"/>
              </a:rPr>
              <a:t>.</a:t>
            </a:r>
          </a:p>
          <a:p>
            <a:pPr marL="109728" indent="0" algn="just">
              <a:buNone/>
            </a:pP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also </a:t>
            </a:r>
            <a:r>
              <a:rPr lang="en-US" dirty="0" smtClean="0">
                <a:latin typeface="Times New Roman" pitchFamily="18" charset="0"/>
                <a:cs typeface="Times New Roman" pitchFamily="18" charset="0"/>
              </a:rPr>
              <a:t>used in hypertension</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garlic can </a:t>
            </a:r>
            <a:r>
              <a:rPr lang="en-US" dirty="0" smtClean="0">
                <a:latin typeface="Times New Roman" pitchFamily="18" charset="0"/>
                <a:cs typeface="Times New Roman" pitchFamily="18" charset="0"/>
              </a:rPr>
              <a:t>cause gastrointestinal </a:t>
            </a:r>
            <a:r>
              <a:rPr lang="en-US" dirty="0">
                <a:latin typeface="Times New Roman" pitchFamily="18" charset="0"/>
                <a:cs typeface="Times New Roman" pitchFamily="18" charset="0"/>
              </a:rPr>
              <a:t>distress and alters breath and skin </a:t>
            </a:r>
            <a:r>
              <a:rPr lang="en-US" dirty="0" smtClean="0">
                <a:latin typeface="Times New Roman" pitchFamily="18" charset="0"/>
                <a:cs typeface="Times New Roman" pitchFamily="18" charset="0"/>
              </a:rPr>
              <a:t>odor</a:t>
            </a:r>
            <a:r>
              <a:rPr lang="en-US" dirty="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Garlic </a:t>
            </a:r>
            <a:r>
              <a:rPr lang="en-US" dirty="0">
                <a:latin typeface="Times New Roman" pitchFamily="18" charset="0"/>
                <a:cs typeface="Times New Roman" pitchFamily="18" charset="0"/>
              </a:rPr>
              <a:t>or its constituents exhibit various biological </a:t>
            </a:r>
            <a:r>
              <a:rPr lang="en-US" dirty="0" smtClean="0">
                <a:latin typeface="Times New Roman" pitchFamily="18" charset="0"/>
                <a:cs typeface="Times New Roman" pitchFamily="18" charset="0"/>
              </a:rPr>
              <a:t>activities, such </a:t>
            </a:r>
            <a:r>
              <a:rPr lang="en-US" dirty="0">
                <a:latin typeface="Times New Roman" pitchFamily="18" charset="0"/>
                <a:cs typeface="Times New Roman" pitchFamily="18" charset="0"/>
              </a:rPr>
              <a:t>as antibacterial, antifungal, antiviral, </a:t>
            </a:r>
            <a:r>
              <a:rPr lang="en-US" dirty="0" smtClean="0">
                <a:latin typeface="Times New Roman" pitchFamily="18" charset="0"/>
                <a:cs typeface="Times New Roman" pitchFamily="18" charset="0"/>
              </a:rPr>
              <a:t>antitumor, and anti-diabetic </a:t>
            </a:r>
            <a:r>
              <a:rPr lang="en-US" dirty="0">
                <a:latin typeface="Times New Roman" pitchFamily="18" charset="0"/>
                <a:cs typeface="Times New Roman" pitchFamily="18" charset="0"/>
              </a:rPr>
              <a:t>effects.</a:t>
            </a:r>
          </a:p>
        </p:txBody>
      </p:sp>
    </p:spTree>
    <p:extLst>
      <p:ext uri="{BB962C8B-B14F-4D97-AF65-F5344CB8AC3E}">
        <p14:creationId xmlns="" xmlns:p14="http://schemas.microsoft.com/office/powerpoint/2010/main" val="1209151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marL="109728" indent="0">
              <a:buNone/>
            </a:pPr>
            <a:endParaRPr lang="en-US"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 Steam distillation</a:t>
            </a:r>
            <a:endParaRPr lang="en-US"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ClrTx/>
              <a:buNone/>
            </a:pPr>
            <a:endParaRPr lang="en-US" dirty="0" smtClean="0">
              <a:latin typeface="Times New Roman" pitchFamily="18" charset="0"/>
              <a:cs typeface="Times New Roman" pitchFamily="18" charset="0"/>
            </a:endParaRPr>
          </a:p>
          <a:p>
            <a:pPr>
              <a:buClrTx/>
              <a:buFont typeface="Wingdings" pitchFamily="2" charset="2"/>
              <a:buChar char="Ø"/>
            </a:pP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this method no water is used. </a:t>
            </a:r>
          </a:p>
          <a:p>
            <a:pPr>
              <a:buClrTx/>
              <a:buFont typeface="Wingdings" pitchFamily="2" charset="2"/>
              <a:buChar char="Ø"/>
            </a:pPr>
            <a:endParaRPr lang="en-US" dirty="0" smtClean="0">
              <a:latin typeface="Times New Roman" pitchFamily="18" charset="0"/>
              <a:cs typeface="Times New Roman" pitchFamily="18" charset="0"/>
            </a:endParaRPr>
          </a:p>
          <a:p>
            <a:pPr>
              <a:buClrTx/>
              <a:buFont typeface="Wingdings" pitchFamily="2" charset="2"/>
              <a:buChar char="Ø"/>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drug is fresh containing sufficient moisture so no  moisture is necessary. </a:t>
            </a:r>
            <a:endParaRPr lang="en-US" dirty="0" smtClean="0">
              <a:latin typeface="Times New Roman" pitchFamily="18" charset="0"/>
              <a:cs typeface="Times New Roman" pitchFamily="18" charset="0"/>
            </a:endParaRPr>
          </a:p>
          <a:p>
            <a:pPr>
              <a:buClrTx/>
              <a:buFont typeface="Wingdings" pitchFamily="2" charset="2"/>
              <a:buChar char="Ø"/>
            </a:pPr>
            <a:endParaRPr lang="en-US" dirty="0" smtClean="0">
              <a:latin typeface="Times New Roman" pitchFamily="18" charset="0"/>
              <a:cs typeface="Times New Roman" pitchFamily="18" charset="0"/>
            </a:endParaRPr>
          </a:p>
          <a:p>
            <a:pPr>
              <a:buClrTx/>
              <a:buFont typeface="Wingdings" pitchFamily="2" charset="2"/>
              <a:buChar char="Ø"/>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drug is placed on a grid, steam is forced through the fresh material which takes away the volatile oil in the condensing chamber. </a:t>
            </a:r>
            <a:endParaRPr lang="en-US" dirty="0" smtClean="0">
              <a:latin typeface="Times New Roman" pitchFamily="18" charset="0"/>
              <a:cs typeface="Times New Roman" pitchFamily="18" charset="0"/>
            </a:endParaRPr>
          </a:p>
          <a:p>
            <a:pPr marL="109728" indent="0">
              <a:buClrTx/>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dirty="0">
                <a:solidFill>
                  <a:srgbClr val="C00000"/>
                </a:solidFill>
                <a:latin typeface="Times New Roman" pitchFamily="18" charset="0"/>
                <a:cs typeface="Times New Roman" pitchFamily="18" charset="0"/>
              </a:rPr>
              <a:t>Peppermint and spearmint </a:t>
            </a:r>
            <a:r>
              <a:rPr lang="en-US" dirty="0" smtClean="0">
                <a:solidFill>
                  <a:srgbClr val="C00000"/>
                </a:solidFill>
                <a:latin typeface="Times New Roman" pitchFamily="18" charset="0"/>
                <a:cs typeface="Times New Roman" pitchFamily="18" charset="0"/>
              </a:rPr>
              <a:t>oils</a:t>
            </a:r>
            <a:endParaRPr lang="en-US" dirty="0">
              <a:solidFill>
                <a:srgbClr val="C00000"/>
              </a:solidFill>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110712621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B.O</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Anethum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graveolens</a:t>
            </a:r>
            <a:endParaRPr lang="en-US" i="1" dirty="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Family</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Apiaceae</a:t>
            </a: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Part </a:t>
            </a:r>
            <a:r>
              <a:rPr lang="en-US" b="1" dirty="0">
                <a:latin typeface="Times New Roman" pitchFamily="18" charset="0"/>
                <a:cs typeface="Times New Roman" pitchFamily="18" charset="0"/>
              </a:rPr>
              <a:t>Used</a:t>
            </a:r>
            <a:r>
              <a:rPr lang="en-US" b="1" dirty="0" smtClean="0">
                <a:latin typeface="Times New Roman" pitchFamily="18" charset="0"/>
                <a:cs typeface="Times New Roman" pitchFamily="18" charset="0"/>
              </a:rPr>
              <a:t>:</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Dried ripened seeds</a:t>
            </a:r>
            <a:endParaRPr lang="en-US"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400" dirty="0" err="1">
                <a:latin typeface="Times New Roman" pitchFamily="18" charset="0"/>
                <a:cs typeface="Times New Roman" pitchFamily="18" charset="0"/>
              </a:rPr>
              <a:t>Anethum</a:t>
            </a:r>
            <a:r>
              <a:rPr lang="en-US" sz="4400" dirty="0">
                <a:latin typeface="Times New Roman" pitchFamily="18" charset="0"/>
                <a:cs typeface="Times New Roman" pitchFamily="18" charset="0"/>
              </a:rPr>
              <a:t> (Dill</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21329738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5313" y="457200"/>
            <a:ext cx="3290887" cy="4610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00600" y="841512"/>
            <a:ext cx="3505200" cy="3806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152158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Chemical Constituents</a:t>
            </a:r>
            <a:r>
              <a:rPr lang="en-US" b="1" dirty="0">
                <a:effectLst>
                  <a:outerShdw blurRad="38100" dist="38100" dir="2700000" algn="tl">
                    <a:srgbClr val="000000">
                      <a:alpha val="43137"/>
                    </a:srgbClr>
                  </a:outerShdw>
                </a:effectLst>
                <a:latin typeface="Times New Roman" pitchFamily="18" charset="0"/>
                <a:cs typeface="Times New Roman" pitchFamily="18" charset="0"/>
              </a:rPr>
              <a:t>:</a:t>
            </a: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contains </a:t>
            </a:r>
            <a:r>
              <a:rPr lang="en-US" dirty="0" smtClean="0">
                <a:latin typeface="Times New Roman" pitchFamily="18" charset="0"/>
                <a:cs typeface="Times New Roman" pitchFamily="18" charset="0"/>
              </a:rPr>
              <a:t>:Volatile </a:t>
            </a:r>
            <a:r>
              <a:rPr lang="en-US" dirty="0">
                <a:latin typeface="Times New Roman" pitchFamily="18" charset="0"/>
                <a:cs typeface="Times New Roman" pitchFamily="18" charset="0"/>
              </a:rPr>
              <a:t>oils  </a:t>
            </a:r>
            <a:r>
              <a:rPr lang="en-US" dirty="0" smtClean="0">
                <a:latin typeface="Times New Roman" pitchFamily="18" charset="0"/>
                <a:cs typeface="Times New Roman" pitchFamily="18" charset="0"/>
              </a:rPr>
              <a:t>resembles </a:t>
            </a:r>
            <a:r>
              <a:rPr lang="en-US" dirty="0">
                <a:latin typeface="Times New Roman" pitchFamily="18" charset="0"/>
                <a:cs typeface="Times New Roman" pitchFamily="18" charset="0"/>
              </a:rPr>
              <a:t>with that of oil of Caraway and fennel containing:</a:t>
            </a:r>
          </a:p>
          <a:p>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Cavone</a:t>
            </a:r>
            <a:endParaRPr lang="en-US" dirty="0">
              <a:latin typeface="Times New Roman" pitchFamily="18" charset="0"/>
              <a:cs typeface="Times New Roman" pitchFamily="18" charset="0"/>
            </a:endParaRPr>
          </a:p>
          <a:p>
            <a:r>
              <a:rPr lang="en-US" dirty="0" err="1" smtClean="0">
                <a:latin typeface="Times New Roman" pitchFamily="18" charset="0"/>
                <a:cs typeface="Times New Roman" pitchFamily="18" charset="0"/>
              </a:rPr>
              <a:t>Fenchone</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Limonene</a:t>
            </a:r>
            <a:endParaRPr lang="en-US" dirty="0">
              <a:latin typeface="Times New Roman" pitchFamily="18" charset="0"/>
              <a:cs typeface="Times New Roman" pitchFamily="18" charset="0"/>
            </a:endParaRPr>
          </a:p>
          <a:p>
            <a:pPr marL="109728" indent="0">
              <a:buNone/>
            </a:pPr>
            <a:endParaRPr lang="en-US" dirty="0"/>
          </a:p>
        </p:txBody>
      </p:sp>
    </p:spTree>
    <p:extLst>
      <p:ext uri="{BB962C8B-B14F-4D97-AF65-F5344CB8AC3E}">
        <p14:creationId xmlns="" xmlns:p14="http://schemas.microsoft.com/office/powerpoint/2010/main" val="1104765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534400" cy="5397691"/>
          </a:xfrm>
        </p:spPr>
        <p:txBody>
          <a:bodyPr/>
          <a:lstStyle/>
          <a:p>
            <a:pPr marL="109728" indent="0">
              <a:buNone/>
            </a:pPr>
            <a:r>
              <a:rPr lang="en-US" b="1" dirty="0">
                <a:effectLst>
                  <a:outerShdw blurRad="38100" dist="38100" dir="2700000" algn="tl">
                    <a:srgbClr val="000000">
                      <a:alpha val="43137"/>
                    </a:srgbClr>
                  </a:outerShdw>
                </a:effectLst>
                <a:latin typeface="Times New Roman" pitchFamily="18" charset="0"/>
                <a:cs typeface="Times New Roman" pitchFamily="18" charset="0"/>
              </a:rPr>
              <a:t>Uses:  </a:t>
            </a: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used as</a:t>
            </a:r>
          </a:p>
          <a:p>
            <a:r>
              <a:rPr lang="en-US" dirty="0" smtClean="0">
                <a:latin typeface="Times New Roman" pitchFamily="18" charset="0"/>
                <a:cs typeface="Times New Roman" pitchFamily="18" charset="0"/>
              </a:rPr>
              <a:t>Carminative </a:t>
            </a:r>
            <a:r>
              <a:rPr lang="en-US" dirty="0">
                <a:latin typeface="Times New Roman" pitchFamily="18" charset="0"/>
                <a:cs typeface="Times New Roman" pitchFamily="18" charset="0"/>
              </a:rPr>
              <a:t>agent</a:t>
            </a:r>
          </a:p>
          <a:p>
            <a:r>
              <a:rPr lang="en-US" dirty="0" smtClean="0">
                <a:latin typeface="Times New Roman" pitchFamily="18" charset="0"/>
                <a:cs typeface="Times New Roman" pitchFamily="18" charset="0"/>
              </a:rPr>
              <a:t>Flavoring </a:t>
            </a:r>
            <a:r>
              <a:rPr lang="en-US" dirty="0">
                <a:latin typeface="Times New Roman" pitchFamily="18" charset="0"/>
                <a:cs typeface="Times New Roman" pitchFamily="18" charset="0"/>
              </a:rPr>
              <a:t>agent</a:t>
            </a:r>
          </a:p>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used in infants gripe water</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Diarrhea </a:t>
            </a:r>
            <a:r>
              <a:rPr lang="en-US" dirty="0">
                <a:latin typeface="Times New Roman" pitchFamily="18" charset="0"/>
                <a:cs typeface="Times New Roman" pitchFamily="18" charset="0"/>
              </a:rPr>
              <a:t>and Dysentery: The carminative oil </a:t>
            </a:r>
            <a:r>
              <a:rPr lang="en-US" dirty="0" smtClean="0">
                <a:latin typeface="Times New Roman" pitchFamily="18" charset="0"/>
                <a:cs typeface="Times New Roman" pitchFamily="18" charset="0"/>
              </a:rPr>
              <a:t>of </a:t>
            </a:r>
            <a:r>
              <a:rPr lang="en-US" dirty="0" err="1" smtClean="0">
                <a:latin typeface="Times New Roman" pitchFamily="18" charset="0"/>
                <a:cs typeface="Times New Roman" pitchFamily="18" charset="0"/>
              </a:rPr>
              <a:t>Anethum</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a powerful remedy for diarrhea.</a:t>
            </a:r>
          </a:p>
          <a:p>
            <a:endParaRPr lang="en-US" dirty="0">
              <a:latin typeface="Times New Roman" pitchFamily="18" charset="0"/>
              <a:cs typeface="Times New Roman" pitchFamily="18" charset="0"/>
            </a:endParaRPr>
          </a:p>
          <a:p>
            <a:pPr marL="109728" indent="0">
              <a:buNone/>
            </a:pPr>
            <a:endParaRPr lang="en-US" dirty="0"/>
          </a:p>
        </p:txBody>
      </p:sp>
    </p:spTree>
    <p:extLst>
      <p:ext uri="{BB962C8B-B14F-4D97-AF65-F5344CB8AC3E}">
        <p14:creationId xmlns="" xmlns:p14="http://schemas.microsoft.com/office/powerpoint/2010/main" val="95374132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14400"/>
            <a:ext cx="9220200" cy="5059363"/>
          </a:xfrm>
        </p:spPr>
        <p:style>
          <a:lnRef idx="1">
            <a:schemeClr val="accent1"/>
          </a:lnRef>
          <a:fillRef idx="2">
            <a:schemeClr val="accent1"/>
          </a:fillRef>
          <a:effectRef idx="1">
            <a:schemeClr val="accent1"/>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09728" indent="0">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109728" indent="0">
              <a:buNone/>
            </a:pP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109728" indent="0">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109728" indent="0">
              <a:buNone/>
            </a:pP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109728" indent="0">
              <a:buNone/>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Thank You</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67556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fontScale="92500"/>
          </a:bodyPr>
          <a:lstStyle/>
          <a:p>
            <a:pPr>
              <a:buClrTx/>
              <a:buFont typeface="Wingdings" pitchFamily="2" charset="2"/>
              <a:buChar char="Ø"/>
            </a:pPr>
            <a:endParaRPr lang="en-US" dirty="0" smtClean="0"/>
          </a:p>
          <a:p>
            <a:pPr>
              <a:buClrTx/>
              <a:buFont typeface="Wingdings" pitchFamily="2" charset="2"/>
              <a:buChar char="Ø"/>
            </a:pPr>
            <a:r>
              <a:rPr lang="en-US" dirty="0" smtClean="0">
                <a:latin typeface="Times New Roman" pitchFamily="18" charset="0"/>
                <a:cs typeface="Times New Roman" pitchFamily="18" charset="0"/>
              </a:rPr>
              <a:t>Some </a:t>
            </a:r>
            <a:r>
              <a:rPr lang="en-US" dirty="0">
                <a:latin typeface="Times New Roman" pitchFamily="18" charset="0"/>
                <a:cs typeface="Times New Roman" pitchFamily="18" charset="0"/>
              </a:rPr>
              <a:t>volatile oils are decomposed when subjected to heat so they may be obtained by expression</a:t>
            </a:r>
            <a:r>
              <a:rPr lang="en-US" dirty="0" smtClean="0">
                <a:latin typeface="Times New Roman" pitchFamily="18" charset="0"/>
                <a:cs typeface="Times New Roman" pitchFamily="18" charset="0"/>
              </a:rPr>
              <a:t>.</a:t>
            </a:r>
          </a:p>
          <a:p>
            <a:pPr marL="109728" indent="0">
              <a:buClrTx/>
              <a:buNone/>
            </a:pP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109728" indent="0">
              <a:buClrTx/>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dirty="0">
                <a:solidFill>
                  <a:srgbClr val="C00000"/>
                </a:solidFill>
                <a:latin typeface="Times New Roman" pitchFamily="18" charset="0"/>
                <a:cs typeface="Times New Roman" pitchFamily="18" charset="0"/>
              </a:rPr>
              <a:t>Lemon oil and other citrus </a:t>
            </a:r>
            <a:r>
              <a:rPr lang="en-US" dirty="0" smtClean="0">
                <a:solidFill>
                  <a:srgbClr val="C00000"/>
                </a:solidFill>
                <a:latin typeface="Times New Roman" pitchFamily="18" charset="0"/>
                <a:cs typeface="Times New Roman" pitchFamily="18" charset="0"/>
              </a:rPr>
              <a:t>oils.</a:t>
            </a:r>
          </a:p>
          <a:p>
            <a:pPr>
              <a:buClrTx/>
              <a:buFont typeface="Wingdings" pitchFamily="2" charset="2"/>
              <a:buChar char="Ø"/>
            </a:pPr>
            <a:endParaRPr lang="en-US" dirty="0" smtClean="0">
              <a:latin typeface="Times New Roman" pitchFamily="18" charset="0"/>
              <a:cs typeface="Times New Roman" pitchFamily="18" charset="0"/>
            </a:endParaRPr>
          </a:p>
          <a:p>
            <a:pPr>
              <a:buClrTx/>
              <a:buFont typeface="Wingdings" pitchFamily="2" charset="2"/>
              <a:buChar char="Ø"/>
            </a:pPr>
            <a:r>
              <a:rPr lang="en-US" dirty="0" smtClean="0">
                <a:latin typeface="Times New Roman" pitchFamily="18" charset="0"/>
                <a:cs typeface="Times New Roman" pitchFamily="18" charset="0"/>
              </a:rPr>
              <a:t>Lemon </a:t>
            </a:r>
            <a:r>
              <a:rPr lang="en-US" dirty="0">
                <a:latin typeface="Times New Roman" pitchFamily="18" charset="0"/>
                <a:cs typeface="Times New Roman" pitchFamily="18" charset="0"/>
              </a:rPr>
              <a:t>peel is placed over the receiver having holes in it then a roller having small projections are rolled over </a:t>
            </a:r>
            <a:r>
              <a:rPr lang="en-US" dirty="0" smtClean="0">
                <a:latin typeface="Times New Roman" pitchFamily="18" charset="0"/>
                <a:cs typeface="Times New Roman" pitchFamily="18" charset="0"/>
              </a:rPr>
              <a:t>it.</a:t>
            </a:r>
          </a:p>
          <a:p>
            <a:pPr>
              <a:buClrTx/>
              <a:buFont typeface="Wingdings" pitchFamily="2" charset="2"/>
              <a:buChar char="Ø"/>
            </a:pPr>
            <a:endParaRPr lang="en-US" dirty="0">
              <a:latin typeface="Times New Roman" pitchFamily="18" charset="0"/>
              <a:cs typeface="Times New Roman" pitchFamily="18" charset="0"/>
            </a:endParaRPr>
          </a:p>
          <a:p>
            <a:pPr>
              <a:buClrTx/>
              <a:buFont typeface="Wingdings" pitchFamily="2" charset="2"/>
              <a:buChar char="Ø"/>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peel is injured and the oil comes out and it is collected as oil drops. </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sz="4400" dirty="0" smtClean="0">
                <a:latin typeface="Times New Roman" pitchFamily="18" charset="0"/>
                <a:cs typeface="Times New Roman" pitchFamily="18" charset="0"/>
              </a:rPr>
              <a:t>2. Expression</a:t>
            </a:r>
            <a:r>
              <a:rPr lang="en-US" dirty="0" smtClean="0"/>
              <a:t/>
            </a:r>
            <a:br>
              <a:rPr lang="en-US" dirty="0" smtClean="0"/>
            </a:br>
            <a:endParaRPr lang="en-US" dirty="0"/>
          </a:p>
        </p:txBody>
      </p:sp>
    </p:spTree>
    <p:extLst>
      <p:ext uri="{BB962C8B-B14F-4D97-AF65-F5344CB8AC3E}">
        <p14:creationId xmlns="" xmlns:p14="http://schemas.microsoft.com/office/powerpoint/2010/main" val="366978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Tx/>
              <a:buFont typeface="Wingdings" pitchFamily="2" charset="2"/>
              <a:buChar char="Ø"/>
            </a:pPr>
            <a:r>
              <a:rPr lang="en-US" dirty="0" smtClean="0">
                <a:latin typeface="Times New Roman" pitchFamily="18" charset="0"/>
                <a:cs typeface="Times New Roman" pitchFamily="18" charset="0"/>
              </a:rPr>
              <a:t>Oils </a:t>
            </a:r>
            <a:r>
              <a:rPr lang="en-US" dirty="0">
                <a:latin typeface="Times New Roman" pitchFamily="18" charset="0"/>
                <a:cs typeface="Times New Roman" pitchFamily="18" charset="0"/>
              </a:rPr>
              <a:t>from glycoside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ustard </a:t>
            </a:r>
            <a:r>
              <a:rPr lang="en-US" dirty="0">
                <a:latin typeface="Times New Roman" pitchFamily="18" charset="0"/>
                <a:cs typeface="Times New Roman" pitchFamily="18" charset="0"/>
              </a:rPr>
              <a:t>oil and bitter almond oil are obtained from this </a:t>
            </a:r>
            <a:r>
              <a:rPr lang="en-US" dirty="0" smtClean="0">
                <a:latin typeface="Times New Roman" pitchFamily="18" charset="0"/>
                <a:cs typeface="Times New Roman" pitchFamily="18" charset="0"/>
              </a:rPr>
              <a:t>method.</a:t>
            </a:r>
          </a:p>
          <a:p>
            <a:pPr>
              <a:buClrTx/>
              <a:buFont typeface="Wingdings" pitchFamily="2" charset="2"/>
              <a:buChar char="Ø"/>
            </a:pPr>
            <a:endParaRPr lang="en-US" dirty="0">
              <a:latin typeface="Times New Roman" pitchFamily="18" charset="0"/>
              <a:cs typeface="Times New Roman" pitchFamily="18" charset="0"/>
            </a:endParaRPr>
          </a:p>
          <a:p>
            <a:pPr>
              <a:buClrTx/>
              <a:buFont typeface="Wingdings" pitchFamily="2" charset="2"/>
              <a:buChar char="Ø"/>
            </a:pPr>
            <a:r>
              <a:rPr lang="en-US" dirty="0" smtClean="0">
                <a:latin typeface="Times New Roman" pitchFamily="18" charset="0"/>
                <a:cs typeface="Times New Roman" pitchFamily="18" charset="0"/>
              </a:rPr>
              <a:t>Specific </a:t>
            </a:r>
            <a:r>
              <a:rPr lang="en-US" dirty="0">
                <a:latin typeface="Times New Roman" pitchFamily="18" charset="0"/>
                <a:cs typeface="Times New Roman" pitchFamily="18" charset="0"/>
              </a:rPr>
              <a:t>enzymes subjected the glycosides into the hydrolysis and give rise to volatile oils</a:t>
            </a:r>
            <a:r>
              <a:rPr lang="en-US" dirty="0" smtClean="0">
                <a:latin typeface="Times New Roman" pitchFamily="18" charset="0"/>
                <a:cs typeface="Times New Roman" pitchFamily="18" charset="0"/>
              </a:rPr>
              <a:t>.</a:t>
            </a:r>
          </a:p>
          <a:p>
            <a:pPr>
              <a:buClrTx/>
              <a:buFont typeface="Wingdings" pitchFamily="2" charset="2"/>
              <a:buChar char="Ø"/>
            </a:pPr>
            <a:endParaRPr lang="en-US" dirty="0">
              <a:latin typeface="Times New Roman" pitchFamily="18" charset="0"/>
              <a:cs typeface="Times New Roman" pitchFamily="18" charset="0"/>
            </a:endParaRPr>
          </a:p>
          <a:p>
            <a:pPr>
              <a:buClrTx/>
              <a:buFont typeface="Wingdings" pitchFamily="2" charset="2"/>
              <a:buChar char="Ø"/>
            </a:pPr>
            <a:r>
              <a:rPr lang="en-US" dirty="0" smtClean="0">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Sinigrin</a:t>
            </a:r>
            <a:r>
              <a:rPr lang="en-US" dirty="0" smtClean="0">
                <a:latin typeface="Times New Roman" pitchFamily="18" charset="0"/>
                <a:cs typeface="Times New Roman" pitchFamily="18" charset="0"/>
              </a:rPr>
              <a:t> (a glycoside) is </a:t>
            </a:r>
            <a:r>
              <a:rPr lang="en-US" dirty="0" err="1" smtClean="0">
                <a:latin typeface="Times New Roman" pitchFamily="18" charset="0"/>
                <a:cs typeface="Times New Roman" pitchFamily="18" charset="0"/>
              </a:rPr>
              <a:t>hydrolysed</a:t>
            </a:r>
            <a:r>
              <a:rPr lang="en-US" dirty="0" smtClean="0">
                <a:latin typeface="Times New Roman" pitchFamily="18" charset="0"/>
                <a:cs typeface="Times New Roman" pitchFamily="18" charset="0"/>
              </a:rPr>
              <a:t> by </a:t>
            </a:r>
            <a:r>
              <a:rPr lang="en-US" dirty="0" err="1" smtClean="0">
                <a:solidFill>
                  <a:srgbClr val="C00000"/>
                </a:solidFill>
                <a:latin typeface="Times New Roman" pitchFamily="18" charset="0"/>
                <a:cs typeface="Times New Roman" pitchFamily="18" charset="0"/>
              </a:rPr>
              <a:t>myrosin</a:t>
            </a:r>
            <a:r>
              <a:rPr lang="en-US" dirty="0" smtClean="0">
                <a:latin typeface="Times New Roman" pitchFamily="18" charset="0"/>
                <a:cs typeface="Times New Roman" pitchFamily="18" charset="0"/>
              </a:rPr>
              <a:t> with the production of mustard volatile oil.</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sz="4400" dirty="0" smtClean="0">
                <a:latin typeface="Times New Roman" pitchFamily="18" charset="0"/>
                <a:cs typeface="Times New Roman" pitchFamily="18" charset="0"/>
              </a:rPr>
              <a:t>3.Enzymatic hydrolysis</a:t>
            </a:r>
            <a:r>
              <a:rPr lang="en-US" dirty="0"/>
              <a:t/>
            </a:r>
            <a:br>
              <a:rPr lang="en-US" dirty="0"/>
            </a:br>
            <a:endParaRPr lang="en-US" dirty="0"/>
          </a:p>
        </p:txBody>
      </p:sp>
    </p:spTree>
    <p:extLst>
      <p:ext uri="{BB962C8B-B14F-4D97-AF65-F5344CB8AC3E}">
        <p14:creationId xmlns="" xmlns:p14="http://schemas.microsoft.com/office/powerpoint/2010/main" val="1891145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ClrTx/>
              <a:buFont typeface="Wingdings" pitchFamily="2" charset="2"/>
              <a:buChar char="Ø"/>
            </a:pPr>
            <a:r>
              <a:rPr lang="en-US" dirty="0" smtClean="0">
                <a:latin typeface="Times New Roman" pitchFamily="18" charset="0"/>
                <a:cs typeface="Times New Roman" pitchFamily="18" charset="0"/>
              </a:rPr>
              <a:t>When </a:t>
            </a:r>
            <a:r>
              <a:rPr lang="en-US" dirty="0">
                <a:latin typeface="Times New Roman" pitchFamily="18" charset="0"/>
                <a:cs typeface="Times New Roman" pitchFamily="18" charset="0"/>
              </a:rPr>
              <a:t>the portion of drug which contain volatile oil is very small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dirty="0">
                <a:solidFill>
                  <a:srgbClr val="C00000"/>
                </a:solidFill>
                <a:latin typeface="Times New Roman" pitchFamily="18" charset="0"/>
                <a:cs typeface="Times New Roman" pitchFamily="18" charset="0"/>
              </a:rPr>
              <a:t>petals</a:t>
            </a:r>
            <a:r>
              <a:rPr lang="en-US" dirty="0">
                <a:latin typeface="Times New Roman" pitchFamily="18" charset="0"/>
                <a:cs typeface="Times New Roman" pitchFamily="18" charset="0"/>
              </a:rPr>
              <a:t>, it becomes very difficult to extract volatile oil. </a:t>
            </a:r>
          </a:p>
          <a:p>
            <a:pPr>
              <a:buClrTx/>
              <a:buFont typeface="Wingdings" pitchFamily="2" charset="2"/>
              <a:buChar char="Ø"/>
            </a:pPr>
            <a:endParaRPr lang="en-US" dirty="0" smtClean="0">
              <a:latin typeface="Times New Roman" pitchFamily="18" charset="0"/>
              <a:cs typeface="Times New Roman" pitchFamily="18" charset="0"/>
            </a:endParaRPr>
          </a:p>
          <a:p>
            <a:pPr>
              <a:buClrTx/>
              <a:buFont typeface="Wingdings" pitchFamily="2" charset="2"/>
              <a:buChar char="Ø"/>
            </a:pPr>
            <a:r>
              <a:rPr lang="en-US" dirty="0" smtClean="0">
                <a:latin typeface="Times New Roman" pitchFamily="18" charset="0"/>
                <a:cs typeface="Times New Roman" pitchFamily="18" charset="0"/>
              </a:rPr>
              <a:t>So </a:t>
            </a:r>
            <a:r>
              <a:rPr lang="en-US" dirty="0">
                <a:latin typeface="Times New Roman" pitchFamily="18" charset="0"/>
                <a:cs typeface="Times New Roman" pitchFamily="18" charset="0"/>
              </a:rPr>
              <a:t>the layers of </a:t>
            </a:r>
            <a:r>
              <a:rPr lang="en-US" dirty="0" smtClean="0">
                <a:latin typeface="Times New Roman" pitchFamily="18" charset="0"/>
                <a:cs typeface="Times New Roman" pitchFamily="18" charset="0"/>
              </a:rPr>
              <a:t>fixed oil/fat </a:t>
            </a:r>
            <a:r>
              <a:rPr lang="en-US" dirty="0">
                <a:latin typeface="Times New Roman" pitchFamily="18" charset="0"/>
                <a:cs typeface="Times New Roman" pitchFamily="18" charset="0"/>
              </a:rPr>
              <a:t>is spread over glass plate and flower petals are placed over the fat layer which absorb </a:t>
            </a:r>
            <a:r>
              <a:rPr lang="en-US" dirty="0" smtClean="0">
                <a:latin typeface="Times New Roman" pitchFamily="18" charset="0"/>
                <a:cs typeface="Times New Roman" pitchFamily="18" charset="0"/>
              </a:rPr>
              <a:t>oil.</a:t>
            </a:r>
          </a:p>
          <a:p>
            <a:pPr>
              <a:buClrTx/>
              <a:buFont typeface="Wingdings" pitchFamily="2" charset="2"/>
              <a:buChar char="Ø"/>
            </a:pPr>
            <a:endParaRPr lang="en-US" dirty="0">
              <a:latin typeface="Times New Roman" pitchFamily="18" charset="0"/>
              <a:cs typeface="Times New Roman" pitchFamily="18" charset="0"/>
            </a:endParaRPr>
          </a:p>
          <a:p>
            <a:pPr>
              <a:buClrTx/>
              <a:buFont typeface="Wingdings" pitchFamily="2" charset="2"/>
              <a:buChar char="Ø"/>
            </a:pPr>
            <a:r>
              <a:rPr lang="en-US" dirty="0" smtClean="0">
                <a:latin typeface="Times New Roman" pitchFamily="18" charset="0"/>
                <a:cs typeface="Times New Roman" pitchFamily="18" charset="0"/>
              </a:rPr>
              <a:t>Volatile </a:t>
            </a:r>
            <a:r>
              <a:rPr lang="en-US" dirty="0">
                <a:latin typeface="Times New Roman" pitchFamily="18" charset="0"/>
                <a:cs typeface="Times New Roman" pitchFamily="18" charset="0"/>
              </a:rPr>
              <a:t>oils are recovered from the fat layer by solvent </a:t>
            </a:r>
            <a:r>
              <a:rPr lang="en-US" dirty="0" smtClean="0">
                <a:latin typeface="Times New Roman" pitchFamily="18" charset="0"/>
                <a:cs typeface="Times New Roman" pitchFamily="18" charset="0"/>
              </a:rPr>
              <a:t>extraction. This process is known as </a:t>
            </a:r>
            <a:r>
              <a:rPr lang="en-US" dirty="0" err="1" smtClean="0">
                <a:latin typeface="Times New Roman" pitchFamily="18" charset="0"/>
                <a:cs typeface="Times New Roman" pitchFamily="18" charset="0"/>
              </a:rPr>
              <a:t>enfleurage</a:t>
            </a:r>
            <a:r>
              <a:rPr lang="en-US" dirty="0" smtClean="0">
                <a:latin typeface="Times New Roman" pitchFamily="18" charset="0"/>
                <a:cs typeface="Times New Roman" pitchFamily="18" charset="0"/>
              </a:rPr>
              <a:t>.</a:t>
            </a:r>
          </a:p>
          <a:p>
            <a:pPr>
              <a:buClrTx/>
              <a:buFont typeface="Wingdings" pitchFamily="2" charset="2"/>
              <a:buChar char="Ø"/>
            </a:pPr>
            <a:endParaRPr lang="en-US" dirty="0">
              <a:latin typeface="Times New Roman" pitchFamily="18" charset="0"/>
              <a:cs typeface="Times New Roman" pitchFamily="18" charset="0"/>
            </a:endParaRPr>
          </a:p>
          <a:p>
            <a:pPr>
              <a:buClrTx/>
              <a:buFont typeface="Wingdings" pitchFamily="2" charset="2"/>
              <a:buChar char="Ø"/>
            </a:pPr>
            <a:r>
              <a:rPr lang="en-US" dirty="0" smtClean="0">
                <a:latin typeface="Times New Roman" pitchFamily="18" charset="0"/>
                <a:cs typeface="Times New Roman" pitchFamily="18" charset="0"/>
              </a:rPr>
              <a:t>It was </a:t>
            </a:r>
            <a:r>
              <a:rPr lang="en-US" dirty="0" err="1" smtClean="0">
                <a:latin typeface="Times New Roman" pitchFamily="18" charset="0"/>
                <a:cs typeface="Times New Roman" pitchFamily="18" charset="0"/>
              </a:rPr>
              <a:t>formely</a:t>
            </a:r>
            <a:r>
              <a:rPr lang="en-US" dirty="0" smtClean="0">
                <a:latin typeface="Times New Roman" pitchFamily="18" charset="0"/>
                <a:cs typeface="Times New Roman" pitchFamily="18" charset="0"/>
              </a:rPr>
              <a:t> used extensively in the production of perfumes and pomades.</a:t>
            </a:r>
            <a:endParaRPr lang="en-US" dirty="0">
              <a:latin typeface="Times New Roman" pitchFamily="18" charset="0"/>
              <a:cs typeface="Times New Roman" pitchFamily="18" charset="0"/>
            </a:endParaRPr>
          </a:p>
          <a:p>
            <a:pPr marL="109728" indent="0">
              <a:buNone/>
            </a:pPr>
            <a:endParaRPr lang="en-US" dirty="0"/>
          </a:p>
          <a:p>
            <a:endParaRPr lang="en-US" dirty="0"/>
          </a:p>
        </p:txBody>
      </p:sp>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4. </a:t>
            </a:r>
            <a:r>
              <a:rPr lang="en-US" dirty="0" err="1" smtClean="0">
                <a:latin typeface="Times New Roman" pitchFamily="18" charset="0"/>
                <a:cs typeface="Times New Roman" pitchFamily="18" charset="0"/>
              </a:rPr>
              <a:t>Enfleurage</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05158274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order to maintain the natural and original smell and </a:t>
            </a:r>
            <a:r>
              <a:rPr lang="en-US" dirty="0" smtClean="0">
                <a:latin typeface="Times New Roman" pitchFamily="18" charset="0"/>
                <a:cs typeface="Times New Roman" pitchFamily="18" charset="0"/>
              </a:rPr>
              <a:t>odor </a:t>
            </a:r>
            <a:r>
              <a:rPr lang="en-US" dirty="0">
                <a:latin typeface="Times New Roman" pitchFamily="18" charset="0"/>
                <a:cs typeface="Times New Roman" pitchFamily="18" charset="0"/>
              </a:rPr>
              <a:t>of volatile oil it is necessary to extract them by solvent extraction method.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Such </a:t>
            </a:r>
            <a:r>
              <a:rPr lang="en-US" dirty="0">
                <a:latin typeface="Times New Roman" pitchFamily="18" charset="0"/>
                <a:cs typeface="Times New Roman" pitchFamily="18" charset="0"/>
              </a:rPr>
              <a:t>volatile oils are used in perfume industry.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total cost is high in this method as compared to </a:t>
            </a:r>
            <a:r>
              <a:rPr lang="en-US" dirty="0" smtClean="0">
                <a:latin typeface="Times New Roman" pitchFamily="18" charset="0"/>
                <a:cs typeface="Times New Roman" pitchFamily="18" charset="0"/>
              </a:rPr>
              <a:t>distillation.</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sz="4400" dirty="0" smtClean="0">
                <a:latin typeface="Times New Roman" pitchFamily="18" charset="0"/>
                <a:cs typeface="Times New Roman" pitchFamily="18" charset="0"/>
              </a:rPr>
              <a:t>5. Solvent extraction</a:t>
            </a:r>
            <a:r>
              <a:rPr lang="en-US" dirty="0"/>
              <a:t/>
            </a:r>
            <a:br>
              <a:rPr lang="en-US" dirty="0"/>
            </a:br>
            <a:endParaRPr lang="en-US" dirty="0"/>
          </a:p>
        </p:txBody>
      </p:sp>
    </p:spTree>
    <p:extLst>
      <p:ext uri="{BB962C8B-B14F-4D97-AF65-F5344CB8AC3E}">
        <p14:creationId xmlns="" xmlns:p14="http://schemas.microsoft.com/office/powerpoint/2010/main" val="484510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buClrTx/>
              <a:buFont typeface="Wingdings" pitchFamily="2" charset="2"/>
              <a:buChar char="Ø"/>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distillation which is done without air in </a:t>
            </a:r>
            <a:r>
              <a:rPr lang="en-US" dirty="0" err="1" smtClean="0">
                <a:latin typeface="Times New Roman" pitchFamily="18" charset="0"/>
                <a:cs typeface="Times New Roman" pitchFamily="18" charset="0"/>
              </a:rPr>
              <a:t>vaccuum</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called destructive </a:t>
            </a:r>
            <a:r>
              <a:rPr lang="en-US" dirty="0" smtClean="0">
                <a:latin typeface="Times New Roman" pitchFamily="18" charset="0"/>
                <a:cs typeface="Times New Roman" pitchFamily="18" charset="0"/>
              </a:rPr>
              <a:t>distillation. Destructive distillation is a means of obtaining </a:t>
            </a:r>
            <a:r>
              <a:rPr lang="en-US" dirty="0" err="1" smtClean="0">
                <a:latin typeface="Times New Roman" pitchFamily="18" charset="0"/>
                <a:cs typeface="Times New Roman" pitchFamily="18" charset="0"/>
              </a:rPr>
              <a:t>empyreumatic</a:t>
            </a:r>
            <a:r>
              <a:rPr lang="en-US" dirty="0" smtClean="0">
                <a:latin typeface="Times New Roman" pitchFamily="18" charset="0"/>
                <a:cs typeface="Times New Roman" pitchFamily="18" charset="0"/>
              </a:rPr>
              <a:t> oils.</a:t>
            </a:r>
          </a:p>
          <a:p>
            <a:pPr marL="109728" indent="0" algn="just">
              <a:buClrTx/>
              <a:buNone/>
            </a:pPr>
            <a:r>
              <a:rPr lang="en-US" dirty="0" smtClean="0">
                <a:latin typeface="Times New Roman" pitchFamily="18" charset="0"/>
                <a:cs typeface="Times New Roman" pitchFamily="18" charset="0"/>
              </a:rPr>
              <a:t> </a:t>
            </a:r>
          </a:p>
          <a:p>
            <a:pPr algn="just">
              <a:buClrTx/>
              <a:buFont typeface="Wingdings" pitchFamily="2" charset="2"/>
              <a:buChar char="Ø"/>
            </a:pPr>
            <a:r>
              <a:rPr lang="en-US" dirty="0" smtClean="0">
                <a:latin typeface="Times New Roman" pitchFamily="18" charset="0"/>
                <a:cs typeface="Times New Roman" pitchFamily="18" charset="0"/>
              </a:rPr>
              <a:t>Usually </a:t>
            </a:r>
            <a:r>
              <a:rPr lang="en-US" dirty="0">
                <a:latin typeface="Times New Roman" pitchFamily="18" charset="0"/>
                <a:cs typeface="Times New Roman" pitchFamily="18" charset="0"/>
              </a:rPr>
              <a:t>members of family </a:t>
            </a:r>
            <a:r>
              <a:rPr lang="en-US" dirty="0" err="1">
                <a:latin typeface="Times New Roman" pitchFamily="18" charset="0"/>
                <a:cs typeface="Times New Roman" pitchFamily="18" charset="0"/>
              </a:rPr>
              <a:t>pinaceae</a:t>
            </a:r>
            <a:r>
              <a:rPr lang="en-US" dirty="0">
                <a:latin typeface="Times New Roman" pitchFamily="18" charset="0"/>
                <a:cs typeface="Times New Roman" pitchFamily="18" charset="0"/>
              </a:rPr>
              <a:t> are used in this method. </a:t>
            </a:r>
            <a:endParaRPr lang="en-US" dirty="0" smtClean="0">
              <a:latin typeface="Times New Roman" pitchFamily="18" charset="0"/>
              <a:cs typeface="Times New Roman" pitchFamily="18" charset="0"/>
            </a:endParaRPr>
          </a:p>
          <a:p>
            <a:pPr algn="just">
              <a:buClrTx/>
              <a:buFont typeface="Wingdings" pitchFamily="2" charset="2"/>
              <a:buChar char="Ø"/>
            </a:pPr>
            <a:endParaRPr lang="en-US" dirty="0">
              <a:latin typeface="Times New Roman" pitchFamily="18" charset="0"/>
              <a:cs typeface="Times New Roman" pitchFamily="18" charset="0"/>
            </a:endParaRPr>
          </a:p>
          <a:p>
            <a:pPr algn="just">
              <a:buClrTx/>
              <a:buFont typeface="Wingdings" pitchFamily="2" charset="2"/>
              <a:buChar char="Ø"/>
            </a:pPr>
            <a:r>
              <a:rPr lang="en-US" dirty="0" smtClean="0">
                <a:latin typeface="Times New Roman" pitchFamily="18" charset="0"/>
                <a:cs typeface="Times New Roman" pitchFamily="18" charset="0"/>
              </a:rPr>
              <a:t>Broken </a:t>
            </a:r>
            <a:r>
              <a:rPr lang="en-US" dirty="0">
                <a:latin typeface="Times New Roman" pitchFamily="18" charset="0"/>
                <a:cs typeface="Times New Roman" pitchFamily="18" charset="0"/>
              </a:rPr>
              <a:t>pieces of wood are placed in the distillation chamber and heated without air. </a:t>
            </a:r>
            <a:endParaRPr lang="en-US" dirty="0" smtClean="0">
              <a:latin typeface="Times New Roman" pitchFamily="18" charset="0"/>
              <a:cs typeface="Times New Roman" pitchFamily="18" charset="0"/>
            </a:endParaRPr>
          </a:p>
          <a:p>
            <a:pPr algn="just">
              <a:buClrTx/>
              <a:buFont typeface="Wingdings" pitchFamily="2" charset="2"/>
              <a:buChar char="Ø"/>
            </a:pPr>
            <a:endParaRPr lang="en-US" dirty="0" smtClean="0">
              <a:latin typeface="Times New Roman" pitchFamily="18" charset="0"/>
              <a:cs typeface="Times New Roman" pitchFamily="18" charset="0"/>
            </a:endParaRPr>
          </a:p>
          <a:p>
            <a:pPr algn="just">
              <a:buClrTx/>
              <a:buFont typeface="Wingdings" pitchFamily="2" charset="2"/>
              <a:buChar char="Ø"/>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decomposition of wood takes place and a number of volatile oils are driven off and the resultant mass is charcoal. </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sz="4400" dirty="0" smtClean="0">
                <a:latin typeface="Times New Roman" pitchFamily="18" charset="0"/>
                <a:cs typeface="Times New Roman" pitchFamily="18" charset="0"/>
              </a:rPr>
              <a:t>6. Destructive distillation</a:t>
            </a:r>
            <a:r>
              <a:rPr lang="en-US" dirty="0"/>
              <a:t/>
            </a:r>
            <a:br>
              <a:rPr lang="en-US" dirty="0"/>
            </a:br>
            <a:endParaRPr lang="en-US" dirty="0"/>
          </a:p>
        </p:txBody>
      </p:sp>
    </p:spTree>
    <p:extLst>
      <p:ext uri="{BB962C8B-B14F-4D97-AF65-F5344CB8AC3E}">
        <p14:creationId xmlns="" xmlns:p14="http://schemas.microsoft.com/office/powerpoint/2010/main" val="1935212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95800" y="457200"/>
            <a:ext cx="4333875" cy="2686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 y="457200"/>
            <a:ext cx="4048125" cy="2686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800" y="3352800"/>
            <a:ext cx="8524875" cy="3138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77800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lnSpcReduction="10000"/>
          </a:bodyPr>
          <a:lstStyle/>
          <a:p>
            <a:pPr algn="just">
              <a:buClrTx/>
              <a:buFont typeface="Wingdings" pitchFamily="2" charset="2"/>
              <a:buChar char="Ø"/>
            </a:pPr>
            <a:r>
              <a:rPr lang="en-US" dirty="0" smtClean="0">
                <a:latin typeface="Times New Roman" pitchFamily="18" charset="0"/>
                <a:cs typeface="Times New Roman" pitchFamily="18" charset="0"/>
              </a:rPr>
              <a:t>The condensed volatile matter usually separates into two layers.</a:t>
            </a:r>
          </a:p>
          <a:p>
            <a:pPr marL="109728" indent="0" algn="just">
              <a:buNone/>
            </a:pPr>
            <a:endParaRPr lang="en-US" dirty="0" smtClean="0">
              <a:solidFill>
                <a:srgbClr val="C00000"/>
              </a:solidFill>
              <a:latin typeface="Times New Roman" pitchFamily="18" charset="0"/>
              <a:cs typeface="Times New Roman" pitchFamily="18" charset="0"/>
            </a:endParaRPr>
          </a:p>
          <a:p>
            <a:pPr marL="109728" indent="0" algn="just">
              <a:buNone/>
            </a:pPr>
            <a:r>
              <a:rPr lang="en-US" dirty="0" smtClean="0">
                <a:solidFill>
                  <a:srgbClr val="C00000"/>
                </a:solidFill>
                <a:latin typeface="Times New Roman" pitchFamily="18" charset="0"/>
                <a:cs typeface="Times New Roman" pitchFamily="18" charset="0"/>
              </a:rPr>
              <a:t>a) </a:t>
            </a:r>
            <a:r>
              <a:rPr lang="en-US" dirty="0" smtClean="0">
                <a:latin typeface="Times New Roman" pitchFamily="18" charset="0"/>
                <a:cs typeface="Times New Roman" pitchFamily="18" charset="0"/>
              </a:rPr>
              <a:t>an aqueous layer containing wood naphtha (methyl alcohol) and </a:t>
            </a:r>
            <a:r>
              <a:rPr lang="en-US" dirty="0" err="1" smtClean="0">
                <a:latin typeface="Times New Roman" pitchFamily="18" charset="0"/>
                <a:cs typeface="Times New Roman" pitchFamily="18" charset="0"/>
              </a:rPr>
              <a:t>pyroligneous</a:t>
            </a:r>
            <a:r>
              <a:rPr lang="en-US" dirty="0" smtClean="0">
                <a:latin typeface="Times New Roman" pitchFamily="18" charset="0"/>
                <a:cs typeface="Times New Roman" pitchFamily="18" charset="0"/>
              </a:rPr>
              <a:t> acid (crude acetic).</a:t>
            </a:r>
          </a:p>
          <a:p>
            <a:pPr marL="109728" indent="0" algn="just">
              <a:buNone/>
            </a:pPr>
            <a:endParaRPr lang="en-US" dirty="0" smtClean="0">
              <a:solidFill>
                <a:srgbClr val="C00000"/>
              </a:solidFill>
              <a:latin typeface="Times New Roman" pitchFamily="18" charset="0"/>
              <a:cs typeface="Times New Roman" pitchFamily="18" charset="0"/>
            </a:endParaRPr>
          </a:p>
          <a:p>
            <a:pPr marL="109728" indent="0" algn="just">
              <a:buNone/>
            </a:pPr>
            <a:r>
              <a:rPr lang="en-US" dirty="0" smtClean="0">
                <a:solidFill>
                  <a:srgbClr val="C00000"/>
                </a:solidFill>
                <a:latin typeface="Times New Roman" pitchFamily="18" charset="0"/>
                <a:cs typeface="Times New Roman" pitchFamily="18" charset="0"/>
              </a:rPr>
              <a:t>b) </a:t>
            </a:r>
            <a:r>
              <a:rPr lang="en-US" dirty="0" smtClean="0">
                <a:latin typeface="Times New Roman" pitchFamily="18" charset="0"/>
                <a:cs typeface="Times New Roman" pitchFamily="18" charset="0"/>
              </a:rPr>
              <a:t>A tarry liquid in the form of pine tar or other tars depends on the wood introduced.</a:t>
            </a:r>
          </a:p>
          <a:p>
            <a:pPr marL="109728" indent="0" algn="just">
              <a:buNone/>
            </a:pPr>
            <a:endParaRPr lang="en-US" dirty="0" smtClean="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This dry distillation is usually conducted in retorts. If wood is chipped or coarsely ground and heat applied readily, the yield of tar represents about 10% of the wood used.</a:t>
            </a:r>
          </a:p>
        </p:txBody>
      </p:sp>
    </p:spTree>
    <p:extLst>
      <p:ext uri="{BB962C8B-B14F-4D97-AF65-F5344CB8AC3E}">
        <p14:creationId xmlns="" xmlns:p14="http://schemas.microsoft.com/office/powerpoint/2010/main" val="1182041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sz="2400" dirty="0" smtClean="0">
              <a:latin typeface="Times New Roman" pitchFamily="18" charset="0"/>
              <a:cs typeface="Times New Roman" pitchFamily="18" charset="0"/>
            </a:endParaRPr>
          </a:p>
          <a:p>
            <a:pPr algn="ctr">
              <a:buFont typeface="Wingdings" pitchFamily="2" charset="2"/>
              <a:buChar char="Ø"/>
            </a:pPr>
            <a:r>
              <a:rPr lang="en-US" sz="2800" dirty="0" smtClean="0">
                <a:latin typeface="Times New Roman" pitchFamily="18" charset="0"/>
                <a:cs typeface="Times New Roman" pitchFamily="18" charset="0"/>
              </a:rPr>
              <a:t>Thin </a:t>
            </a:r>
            <a:r>
              <a:rPr lang="en-US" sz="2800" dirty="0">
                <a:latin typeface="Times New Roman" pitchFamily="18" charset="0"/>
                <a:cs typeface="Times New Roman" pitchFamily="18" charset="0"/>
              </a:rPr>
              <a:t>section of drug on treatment with alcoholic </a:t>
            </a:r>
            <a:r>
              <a:rPr lang="en-US" sz="2800" dirty="0" smtClean="0">
                <a:latin typeface="Times New Roman" pitchFamily="18" charset="0"/>
                <a:cs typeface="Times New Roman" pitchFamily="18" charset="0"/>
              </a:rPr>
              <a:t>  </a:t>
            </a:r>
          </a:p>
          <a:p>
            <a:pPr marL="109728" indent="0" algn="ctr">
              <a:buNone/>
            </a:pPr>
            <a:r>
              <a:rPr lang="en-US" sz="2800" dirty="0" smtClean="0">
                <a:latin typeface="Times New Roman" pitchFamily="18" charset="0"/>
                <a:cs typeface="Times New Roman" pitchFamily="18" charset="0"/>
              </a:rPr>
              <a:t>solution of </a:t>
            </a:r>
            <a:r>
              <a:rPr lang="en-US" sz="2800" dirty="0">
                <a:latin typeface="Times New Roman" pitchFamily="18" charset="0"/>
                <a:cs typeface="Times New Roman" pitchFamily="18" charset="0"/>
              </a:rPr>
              <a:t>Sudan III develops red </a:t>
            </a:r>
            <a:r>
              <a:rPr lang="en-US" sz="2800" dirty="0" smtClean="0">
                <a:latin typeface="Times New Roman" pitchFamily="18" charset="0"/>
                <a:cs typeface="Times New Roman" pitchFamily="18" charset="0"/>
              </a:rPr>
              <a:t>color </a:t>
            </a:r>
            <a:r>
              <a:rPr lang="en-US" sz="2800" dirty="0">
                <a:latin typeface="Times New Roman" pitchFamily="18" charset="0"/>
                <a:cs typeface="Times New Roman" pitchFamily="18" charset="0"/>
              </a:rPr>
              <a:t>in the </a:t>
            </a:r>
            <a:endParaRPr lang="en-US" sz="2800" dirty="0" smtClean="0">
              <a:latin typeface="Times New Roman" pitchFamily="18" charset="0"/>
              <a:cs typeface="Times New Roman" pitchFamily="18" charset="0"/>
            </a:endParaRPr>
          </a:p>
          <a:p>
            <a:pPr marL="109728" indent="0" algn="ctr">
              <a:buNone/>
            </a:pPr>
            <a:r>
              <a:rPr lang="en-US" sz="2800" dirty="0" smtClean="0">
                <a:latin typeface="Times New Roman" pitchFamily="18" charset="0"/>
                <a:cs typeface="Times New Roman" pitchFamily="18" charset="0"/>
              </a:rPr>
              <a:t>presence of </a:t>
            </a:r>
            <a:r>
              <a:rPr lang="en-US" sz="2800" dirty="0">
                <a:latin typeface="Times New Roman" pitchFamily="18" charset="0"/>
                <a:cs typeface="Times New Roman" pitchFamily="18" charset="0"/>
              </a:rPr>
              <a:t>volatile </a:t>
            </a:r>
            <a:r>
              <a:rPr lang="en-US" sz="2800" dirty="0" smtClean="0">
                <a:latin typeface="Times New Roman" pitchFamily="18" charset="0"/>
                <a:cs typeface="Times New Roman" pitchFamily="18" charset="0"/>
              </a:rPr>
              <a:t>oils.</a:t>
            </a:r>
          </a:p>
          <a:p>
            <a:pPr marL="109728" indent="0" algn="ctr">
              <a:buNone/>
            </a:pPr>
            <a:endParaRPr lang="en-US" sz="2800" dirty="0">
              <a:latin typeface="Times New Roman" pitchFamily="18" charset="0"/>
              <a:cs typeface="Times New Roman" pitchFamily="18" charset="0"/>
            </a:endParaRPr>
          </a:p>
          <a:p>
            <a:pPr algn="ctr">
              <a:buFont typeface="Wingdings" pitchFamily="2" charset="2"/>
              <a:buChar char="Ø"/>
            </a:pPr>
            <a:r>
              <a:rPr lang="en-US" sz="2800" dirty="0" smtClean="0">
                <a:latin typeface="Times New Roman" pitchFamily="18" charset="0"/>
                <a:cs typeface="Times New Roman" pitchFamily="18" charset="0"/>
              </a:rPr>
              <a:t>Thin </a:t>
            </a:r>
            <a:r>
              <a:rPr lang="en-US" sz="2800" dirty="0">
                <a:latin typeface="Times New Roman" pitchFamily="18" charset="0"/>
                <a:cs typeface="Times New Roman" pitchFamily="18" charset="0"/>
              </a:rPr>
              <a:t>section of drug is treated with tincture of </a:t>
            </a:r>
            <a:r>
              <a:rPr lang="en-US" sz="2800" dirty="0" err="1">
                <a:latin typeface="Times New Roman" pitchFamily="18" charset="0"/>
                <a:cs typeface="Times New Roman" pitchFamily="18" charset="0"/>
              </a:rPr>
              <a:t>alkana</a:t>
            </a:r>
            <a:r>
              <a:rPr lang="en-US" sz="2800" dirty="0">
                <a:latin typeface="Times New Roman" pitchFamily="18" charset="0"/>
                <a:cs typeface="Times New Roman" pitchFamily="18" charset="0"/>
              </a:rPr>
              <a:t>,</a:t>
            </a:r>
          </a:p>
          <a:p>
            <a:pPr marL="109728" indent="0" algn="ctr">
              <a:buNone/>
            </a:pPr>
            <a:r>
              <a:rPr lang="en-US" sz="2800" dirty="0">
                <a:latin typeface="Times New Roman" pitchFamily="18" charset="0"/>
                <a:cs typeface="Times New Roman" pitchFamily="18" charset="0"/>
              </a:rPr>
              <a:t>which produces red </a:t>
            </a:r>
            <a:r>
              <a:rPr lang="en-US" sz="2800" dirty="0" smtClean="0">
                <a:latin typeface="Times New Roman" pitchFamily="18" charset="0"/>
                <a:cs typeface="Times New Roman" pitchFamily="18" charset="0"/>
              </a:rPr>
              <a:t>color </a:t>
            </a:r>
            <a:r>
              <a:rPr lang="en-US" sz="2800" dirty="0">
                <a:latin typeface="Times New Roman" pitchFamily="18" charset="0"/>
                <a:cs typeface="Times New Roman" pitchFamily="18" charset="0"/>
              </a:rPr>
              <a:t>that indicates the presence</a:t>
            </a:r>
          </a:p>
          <a:p>
            <a:pPr marL="109728" indent="0" algn="ctr">
              <a:buNone/>
            </a:pPr>
            <a:r>
              <a:rPr lang="en-US" sz="2800" dirty="0">
                <a:latin typeface="Times New Roman" pitchFamily="18" charset="0"/>
                <a:cs typeface="Times New Roman" pitchFamily="18" charset="0"/>
              </a:rPr>
              <a:t>of volatile oils in natural drugs.</a:t>
            </a: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
            </a:r>
            <a:br>
              <a:rPr lang="en-US" dirty="0" smtClean="0"/>
            </a:br>
            <a:r>
              <a:rPr lang="en-US" sz="6000" dirty="0" smtClean="0">
                <a:latin typeface="Times New Roman" pitchFamily="18" charset="0"/>
                <a:cs typeface="Times New Roman" pitchFamily="18" charset="0"/>
              </a:rPr>
              <a:t>Chemical tests</a:t>
            </a:r>
            <a:r>
              <a:rPr lang="en-US" dirty="0"/>
              <a:t/>
            </a:r>
            <a:br>
              <a:rPr lang="en-US" dirty="0"/>
            </a:br>
            <a:endParaRPr lang="en-US" dirty="0"/>
          </a:p>
        </p:txBody>
      </p:sp>
    </p:spTree>
    <p:extLst>
      <p:ext uri="{BB962C8B-B14F-4D97-AF65-F5344CB8AC3E}">
        <p14:creationId xmlns="" xmlns:p14="http://schemas.microsoft.com/office/powerpoint/2010/main" val="3663243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ClrTx/>
              <a:buNone/>
            </a:pPr>
            <a:endParaRPr lang="en-US" dirty="0" smtClean="0">
              <a:latin typeface="Times New Roman" pitchFamily="18" charset="0"/>
              <a:cs typeface="Times New Roman" pitchFamily="18" charset="0"/>
            </a:endParaRPr>
          </a:p>
          <a:p>
            <a:pPr>
              <a:buClrTx/>
              <a:buFont typeface="Wingdings" pitchFamily="2" charset="2"/>
              <a:buChar char="Ø"/>
            </a:pPr>
            <a:r>
              <a:rPr lang="en-US" dirty="0" smtClean="0">
                <a:latin typeface="Times New Roman" pitchFamily="18" charset="0"/>
                <a:cs typeface="Times New Roman" pitchFamily="18" charset="0"/>
              </a:rPr>
              <a:t>Most </a:t>
            </a:r>
            <a:r>
              <a:rPr lang="en-US" dirty="0">
                <a:latin typeface="Times New Roman" pitchFamily="18" charset="0"/>
                <a:cs typeface="Times New Roman" pitchFamily="18" charset="0"/>
              </a:rPr>
              <a:t>volatile oils are the mixture of </a:t>
            </a:r>
            <a:r>
              <a:rPr lang="en-US" dirty="0" err="1">
                <a:latin typeface="Times New Roman" pitchFamily="18" charset="0"/>
                <a:cs typeface="Times New Roman" pitchFamily="18" charset="0"/>
              </a:rPr>
              <a:t>terpenes</a:t>
            </a:r>
            <a:r>
              <a:rPr lang="en-US" dirty="0">
                <a:latin typeface="Times New Roman" pitchFamily="18" charset="0"/>
                <a:cs typeface="Times New Roman" pitchFamily="18" charset="0"/>
              </a:rPr>
              <a:t> and their derivatives. </a:t>
            </a:r>
          </a:p>
          <a:p>
            <a:pPr>
              <a:buClrTx/>
              <a:buFont typeface="Wingdings" pitchFamily="2" charset="2"/>
              <a:buChar char="Ø"/>
            </a:pPr>
            <a:endParaRPr lang="en-US" dirty="0" smtClean="0">
              <a:latin typeface="Times New Roman" pitchFamily="18" charset="0"/>
              <a:cs typeface="Times New Roman" pitchFamily="18" charset="0"/>
            </a:endParaRPr>
          </a:p>
          <a:p>
            <a:pPr>
              <a:buClrTx/>
              <a:buFont typeface="Wingdings" pitchFamily="2" charset="2"/>
              <a:buChar char="Ø"/>
            </a:pP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general, pure essential oils can be subdivided into two distinct groups of chemical </a:t>
            </a:r>
            <a:r>
              <a:rPr lang="en-US" dirty="0" smtClean="0">
                <a:latin typeface="Times New Roman" pitchFamily="18" charset="0"/>
                <a:cs typeface="Times New Roman" pitchFamily="18" charset="0"/>
              </a:rPr>
              <a:t>constituents.</a:t>
            </a:r>
          </a:p>
          <a:p>
            <a:pPr marL="109728" indent="0">
              <a:buClrTx/>
              <a:buNone/>
            </a:pPr>
            <a:endParaRPr lang="en-US" dirty="0" smtClean="0">
              <a:latin typeface="Times New Roman" pitchFamily="18" charset="0"/>
              <a:cs typeface="Times New Roman" pitchFamily="18" charset="0"/>
            </a:endParaRPr>
          </a:p>
          <a:p>
            <a:pPr marL="109728" indent="0">
              <a:buClrTx/>
              <a:buNone/>
            </a:pPr>
            <a:r>
              <a:rPr lang="en-US" dirty="0" smtClean="0">
                <a:latin typeface="Times New Roman" pitchFamily="18" charset="0"/>
                <a:cs typeface="Times New Roman" pitchFamily="18" charset="0"/>
              </a:rPr>
              <a:t>a) Hydrocarbons (</a:t>
            </a:r>
            <a:r>
              <a:rPr lang="en-US" dirty="0" err="1" smtClean="0">
                <a:latin typeface="Times New Roman" pitchFamily="18" charset="0"/>
                <a:cs typeface="Times New Roman" pitchFamily="18" charset="0"/>
              </a:rPr>
              <a:t>Eleoptene</a:t>
            </a:r>
            <a:r>
              <a:rPr lang="en-US" dirty="0" smtClean="0">
                <a:latin typeface="Times New Roman" pitchFamily="18" charset="0"/>
                <a:cs typeface="Times New Roman" pitchFamily="18" charset="0"/>
              </a:rPr>
              <a:t>)</a:t>
            </a:r>
          </a:p>
          <a:p>
            <a:pPr marL="109728" indent="0">
              <a:buClrTx/>
              <a:buNone/>
            </a:pPr>
            <a:r>
              <a:rPr lang="en-US" dirty="0" smtClean="0">
                <a:latin typeface="Times New Roman" pitchFamily="18" charset="0"/>
                <a:cs typeface="Times New Roman" pitchFamily="18" charset="0"/>
              </a:rPr>
              <a:t>b) Oxygenated hydrocarbons</a:t>
            </a:r>
            <a:r>
              <a:rPr lang="en-US" dirty="0" smtClean="0"/>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Stearoptene</a:t>
            </a:r>
            <a:r>
              <a:rPr lang="en-US" dirty="0" smtClean="0">
                <a:latin typeface="Times New Roman" pitchFamily="18" charset="0"/>
                <a:cs typeface="Times New Roman" pitchFamily="18" charset="0"/>
              </a:rPr>
              <a:t>)</a:t>
            </a: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5400" dirty="0" smtClean="0">
                <a:latin typeface="Times New Roman" pitchFamily="18" charset="0"/>
                <a:cs typeface="Times New Roman" pitchFamily="18" charset="0"/>
              </a:rPr>
              <a:t>Chemistry of volatile oils</a:t>
            </a:r>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4024112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096000"/>
          </a:xfrm>
        </p:spPr>
        <p:txBody>
          <a:bodyPr>
            <a:normAutofit/>
          </a:bodyPr>
          <a:lstStyle/>
          <a:p>
            <a:pPr marL="109728" indent="0">
              <a:buNone/>
            </a:pPr>
            <a:r>
              <a:rPr lang="en-US" b="1" dirty="0" smtClean="0">
                <a:latin typeface="Times New Roman" pitchFamily="18" charset="0"/>
                <a:cs typeface="Times New Roman" pitchFamily="18" charset="0"/>
              </a:rPr>
              <a:t>a)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hydrocarbons which are made up almost exclusively of </a:t>
            </a:r>
            <a:r>
              <a:rPr lang="en-US" dirty="0" err="1" smtClean="0">
                <a:latin typeface="Times New Roman" pitchFamily="18" charset="0"/>
                <a:cs typeface="Times New Roman" pitchFamily="18" charset="0"/>
              </a:rPr>
              <a:t>terpenes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a:t>
            </a:r>
          </a:p>
          <a:p>
            <a:pPr>
              <a:buFont typeface="Wingdings" pitchFamily="2" charset="2"/>
              <a:buChar char="Ø"/>
            </a:pPr>
            <a:r>
              <a:rPr lang="en-US" dirty="0" err="1" smtClean="0">
                <a:latin typeface="Times New Roman" pitchFamily="18" charset="0"/>
                <a:cs typeface="Times New Roman" pitchFamily="18" charset="0"/>
              </a:rPr>
              <a:t>Monoterpenes</a:t>
            </a:r>
            <a:endParaRPr lang="en-US" dirty="0">
              <a:latin typeface="Times New Roman" pitchFamily="18" charset="0"/>
              <a:cs typeface="Times New Roman" pitchFamily="18" charset="0"/>
            </a:endParaRPr>
          </a:p>
          <a:p>
            <a:pPr>
              <a:buFont typeface="Wingdings" pitchFamily="2" charset="2"/>
              <a:buChar char="Ø"/>
            </a:pPr>
            <a:r>
              <a:rPr lang="en-US" dirty="0" err="1" smtClean="0">
                <a:latin typeface="Times New Roman" pitchFamily="18" charset="0"/>
                <a:cs typeface="Times New Roman" pitchFamily="18" charset="0"/>
              </a:rPr>
              <a:t>Sesquiterpenes</a:t>
            </a:r>
            <a:endParaRPr lang="en-US" dirty="0">
              <a:latin typeface="Times New Roman" pitchFamily="18" charset="0"/>
              <a:cs typeface="Times New Roman" pitchFamily="18" charset="0"/>
            </a:endParaRPr>
          </a:p>
          <a:p>
            <a:pPr>
              <a:buFont typeface="Wingdings" pitchFamily="2" charset="2"/>
              <a:buChar char="Ø"/>
            </a:pPr>
            <a:r>
              <a:rPr lang="en-US" dirty="0" err="1" smtClean="0">
                <a:latin typeface="Times New Roman" pitchFamily="18" charset="0"/>
                <a:cs typeface="Times New Roman" pitchFamily="18" charset="0"/>
              </a:rPr>
              <a:t>Diterpenes</a:t>
            </a:r>
            <a:endParaRPr lang="en-US" dirty="0" smtClean="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b) </a:t>
            </a:r>
            <a:r>
              <a:rPr lang="en-US" dirty="0">
                <a:latin typeface="Times New Roman" pitchFamily="18" charset="0"/>
                <a:cs typeface="Times New Roman" pitchFamily="18" charset="0"/>
              </a:rPr>
              <a:t>the oxygenated compounds which are mainly </a:t>
            </a: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Esters</a:t>
            </a:r>
          </a:p>
          <a:p>
            <a:pPr>
              <a:buFont typeface="Wingdings" pitchFamily="2" charset="2"/>
              <a:buChar char="Ø"/>
            </a:pPr>
            <a:r>
              <a:rPr lang="en-US" dirty="0" smtClean="0">
                <a:latin typeface="Times New Roman" pitchFamily="18" charset="0"/>
                <a:cs typeface="Times New Roman" pitchFamily="18" charset="0"/>
              </a:rPr>
              <a:t>Aldehydes</a:t>
            </a:r>
          </a:p>
          <a:p>
            <a:pPr>
              <a:buFont typeface="Wingdings" pitchFamily="2" charset="2"/>
              <a:buChar char="Ø"/>
            </a:pPr>
            <a:r>
              <a:rPr lang="en-US" dirty="0" smtClean="0">
                <a:latin typeface="Times New Roman" pitchFamily="18" charset="0"/>
                <a:cs typeface="Times New Roman" pitchFamily="18" charset="0"/>
              </a:rPr>
              <a:t> ketones</a:t>
            </a:r>
          </a:p>
          <a:p>
            <a:pPr>
              <a:buFont typeface="Wingdings" pitchFamily="2" charset="2"/>
              <a:buChar char="Ø"/>
            </a:pPr>
            <a:r>
              <a:rPr lang="en-US" dirty="0" smtClean="0">
                <a:latin typeface="Times New Roman" pitchFamily="18" charset="0"/>
                <a:cs typeface="Times New Roman" pitchFamily="18" charset="0"/>
              </a:rPr>
              <a:t>Alcohols</a:t>
            </a:r>
          </a:p>
          <a:p>
            <a:pPr>
              <a:buFont typeface="Wingdings" pitchFamily="2" charset="2"/>
              <a:buChar char="Ø"/>
            </a:pPr>
            <a:r>
              <a:rPr lang="en-US" dirty="0" smtClean="0">
                <a:latin typeface="Times New Roman" pitchFamily="18" charset="0"/>
                <a:cs typeface="Times New Roman" pitchFamily="18" charset="0"/>
              </a:rPr>
              <a:t>Phenols</a:t>
            </a:r>
          </a:p>
          <a:p>
            <a:pPr>
              <a:buFont typeface="Wingdings" pitchFamily="2" charset="2"/>
              <a:buChar char="Ø"/>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oxides.</a:t>
            </a:r>
          </a:p>
          <a:p>
            <a:endParaRPr lang="en-US" dirty="0"/>
          </a:p>
        </p:txBody>
      </p:sp>
    </p:spTree>
    <p:extLst>
      <p:ext uri="{BB962C8B-B14F-4D97-AF65-F5344CB8AC3E}">
        <p14:creationId xmlns="" xmlns:p14="http://schemas.microsoft.com/office/powerpoint/2010/main" val="1520462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buClr>
                <a:schemeClr val="tx1"/>
              </a:buClr>
              <a:buFont typeface="Wingdings" pitchFamily="2" charset="2"/>
              <a:buChar char="Ø"/>
            </a:pPr>
            <a:endParaRPr lang="en-US" dirty="0" smtClean="0">
              <a:latin typeface="Times New Roman" pitchFamily="18" charset="0"/>
              <a:cs typeface="Times New Roman" pitchFamily="18" charset="0"/>
            </a:endParaRPr>
          </a:p>
          <a:p>
            <a:pPr algn="just">
              <a:buClr>
                <a:schemeClr val="tx1"/>
              </a:buClr>
              <a:buFont typeface="Wingdings" pitchFamily="2" charset="2"/>
              <a:buChar char="Ø"/>
            </a:pPr>
            <a:r>
              <a:rPr lang="en-US" dirty="0" err="1" smtClean="0">
                <a:latin typeface="Times New Roman" pitchFamily="18" charset="0"/>
                <a:cs typeface="Times New Roman" pitchFamily="18" charset="0"/>
              </a:rPr>
              <a:t>Eleoptenes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are the </a:t>
            </a:r>
            <a:r>
              <a:rPr lang="en-US" dirty="0" smtClean="0">
                <a:latin typeface="Times New Roman" pitchFamily="18" charset="0"/>
                <a:cs typeface="Times New Roman" pitchFamily="18" charset="0"/>
              </a:rPr>
              <a:t>hydrocarbons usually </a:t>
            </a:r>
            <a:r>
              <a:rPr lang="en-US" dirty="0">
                <a:latin typeface="Times New Roman" pitchFamily="18" charset="0"/>
                <a:cs typeface="Times New Roman" pitchFamily="18" charset="0"/>
              </a:rPr>
              <a:t>derived from two units of </a:t>
            </a:r>
            <a:r>
              <a:rPr lang="en-US" dirty="0" smtClean="0">
                <a:latin typeface="Times New Roman" pitchFamily="18" charset="0"/>
                <a:cs typeface="Times New Roman" pitchFamily="18" charset="0"/>
              </a:rPr>
              <a:t>isoprene.</a:t>
            </a:r>
          </a:p>
          <a:p>
            <a:pPr algn="just">
              <a:buClr>
                <a:schemeClr val="tx1"/>
              </a:buClr>
              <a:buFont typeface="Wingdings" pitchFamily="2" charset="2"/>
              <a:buChar char="Ø"/>
            </a:pPr>
            <a:endParaRPr lang="en-US" dirty="0">
              <a:latin typeface="Times New Roman" pitchFamily="18" charset="0"/>
              <a:cs typeface="Times New Roman" pitchFamily="18" charset="0"/>
            </a:endParaRPr>
          </a:p>
          <a:p>
            <a:pPr algn="just">
              <a:buClr>
                <a:schemeClr val="tx1"/>
              </a:buClr>
              <a:buFont typeface="Wingdings" pitchFamily="2" charset="2"/>
              <a:buChar char="Ø"/>
            </a:pPr>
            <a:r>
              <a:rPr lang="en-US" dirty="0" smtClean="0">
                <a:latin typeface="Times New Roman" pitchFamily="18" charset="0"/>
                <a:cs typeface="Times New Roman" pitchFamily="18" charset="0"/>
              </a:rPr>
              <a:t>Isoprene </a:t>
            </a:r>
            <a:r>
              <a:rPr lang="en-US" dirty="0">
                <a:latin typeface="Times New Roman" pitchFamily="18" charset="0"/>
                <a:cs typeface="Times New Roman" pitchFamily="18" charset="0"/>
              </a:rPr>
              <a:t>are the hydrocarbon compound with formula </a:t>
            </a:r>
            <a:r>
              <a:rPr lang="en-US" dirty="0" smtClean="0">
                <a:latin typeface="Times New Roman" pitchFamily="18" charset="0"/>
                <a:cs typeface="Times New Roman" pitchFamily="18" charset="0"/>
              </a:rPr>
              <a:t>C5H8.</a:t>
            </a:r>
          </a:p>
          <a:p>
            <a:pPr marL="109728" indent="0" algn="just">
              <a:buClr>
                <a:schemeClr val="tx1"/>
              </a:buClr>
              <a:buNone/>
            </a:pPr>
            <a:endParaRPr lang="en-US" dirty="0" smtClean="0">
              <a:latin typeface="Times New Roman" pitchFamily="18" charset="0"/>
              <a:cs typeface="Times New Roman" pitchFamily="18" charset="0"/>
            </a:endParaRPr>
          </a:p>
          <a:p>
            <a:pPr marL="109728" indent="0" algn="just">
              <a:buClr>
                <a:schemeClr val="tx1"/>
              </a:buCl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C5H8 + C5H8 →→   C10H16</a:t>
            </a:r>
            <a:endParaRPr lang="en-US" b="1" dirty="0" smtClean="0">
              <a:latin typeface="Times New Roman" pitchFamily="18" charset="0"/>
              <a:cs typeface="Times New Roman" pitchFamily="18" charset="0"/>
            </a:endParaRPr>
          </a:p>
          <a:p>
            <a:pPr marL="109728" indent="0" algn="just">
              <a:buClr>
                <a:schemeClr val="tx1"/>
              </a:buClr>
              <a:buNone/>
            </a:pPr>
            <a:endParaRPr lang="en-US" dirty="0" smtClean="0">
              <a:latin typeface="Times New Roman" pitchFamily="18" charset="0"/>
              <a:cs typeface="Times New Roman" pitchFamily="18" charset="0"/>
            </a:endParaRPr>
          </a:p>
          <a:p>
            <a:pPr algn="just">
              <a:buClr>
                <a:schemeClr val="tx1"/>
              </a:buClr>
              <a:buFont typeface="Wingdings" pitchFamily="2" charset="2"/>
              <a:buChar char="Ø"/>
            </a:pPr>
            <a:r>
              <a:rPr lang="en-US" dirty="0" smtClean="0">
                <a:latin typeface="Times New Roman" pitchFamily="18" charset="0"/>
                <a:cs typeface="Times New Roman" pitchFamily="18" charset="0"/>
              </a:rPr>
              <a:t>Isoprene </a:t>
            </a:r>
            <a:r>
              <a:rPr lang="en-US" dirty="0">
                <a:latin typeface="Times New Roman" pitchFamily="18" charset="0"/>
                <a:cs typeface="Times New Roman" pitchFamily="18" charset="0"/>
              </a:rPr>
              <a:t>are also called Hemiterpene and all the </a:t>
            </a:r>
            <a:r>
              <a:rPr lang="en-US" dirty="0" err="1">
                <a:latin typeface="Times New Roman" pitchFamily="18" charset="0"/>
                <a:cs typeface="Times New Roman" pitchFamily="18" charset="0"/>
              </a:rPr>
              <a:t>terpenes</a:t>
            </a:r>
            <a:r>
              <a:rPr lang="en-US" dirty="0">
                <a:latin typeface="Times New Roman" pitchFamily="18" charset="0"/>
                <a:cs typeface="Times New Roman" pitchFamily="18" charset="0"/>
              </a:rPr>
              <a:t> are derived from isoprene by Condensation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endParaRPr lang="en-US" dirty="0"/>
          </a:p>
          <a:p>
            <a:endParaRPr lang="en-US" dirty="0"/>
          </a:p>
        </p:txBody>
      </p:sp>
      <p:sp>
        <p:nvSpPr>
          <p:cNvPr id="3" name="Title 2"/>
          <p:cNvSpPr>
            <a:spLocks noGrp="1"/>
          </p:cNvSpPr>
          <p:nvPr>
            <p:ph type="title"/>
          </p:nvPr>
        </p:nvSpPr>
        <p:spPr/>
        <p:txBody>
          <a:bodyPr>
            <a:normAutofit/>
          </a:bodyPr>
          <a:lstStyle/>
          <a:p>
            <a:r>
              <a:rPr lang="en-US" sz="4400" dirty="0" smtClean="0">
                <a:latin typeface="Times New Roman" pitchFamily="18" charset="0"/>
                <a:cs typeface="Times New Roman" pitchFamily="18" charset="0"/>
              </a:rPr>
              <a:t>a) </a:t>
            </a:r>
            <a:r>
              <a:rPr lang="en-US" sz="4400" dirty="0" err="1" smtClean="0">
                <a:latin typeface="Times New Roman" pitchFamily="18" charset="0"/>
                <a:cs typeface="Times New Roman" pitchFamily="18" charset="0"/>
              </a:rPr>
              <a:t>Eleoptene</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464935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lnSpcReduction="10000"/>
          </a:bodyPr>
          <a:lstStyle/>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So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terpenes</a:t>
            </a:r>
            <a:r>
              <a:rPr lang="en-US" dirty="0">
                <a:latin typeface="Times New Roman" pitchFamily="18" charset="0"/>
                <a:cs typeface="Times New Roman" pitchFamily="18" charset="0"/>
              </a:rPr>
              <a:t> are classified according to the no. of such units present in the molecules.</a:t>
            </a:r>
          </a:p>
          <a:p>
            <a:pPr marL="109728" indent="0">
              <a:buNone/>
            </a:pPr>
            <a:endParaRPr lang="en-US" dirty="0" smtClean="0">
              <a:latin typeface="Times New Roman" pitchFamily="18" charset="0"/>
              <a:cs typeface="Times New Roman" pitchFamily="18" charset="0"/>
            </a:endParaRPr>
          </a:p>
          <a:p>
            <a:pPr marL="109728" indent="0">
              <a:buNone/>
            </a:pPr>
            <a:r>
              <a:rPr lang="en-US" sz="2800" b="1" dirty="0" smtClean="0">
                <a:latin typeface="Times New Roman" pitchFamily="18" charset="0"/>
                <a:cs typeface="Times New Roman" pitchFamily="18" charset="0"/>
              </a:rPr>
              <a:t>1- Hemiterpenes </a:t>
            </a:r>
            <a:r>
              <a:rPr lang="en-US" sz="2800" b="1" dirty="0">
                <a:latin typeface="Times New Roman" pitchFamily="18" charset="0"/>
                <a:cs typeface="Times New Roman" pitchFamily="18" charset="0"/>
              </a:rPr>
              <a:t>(</a:t>
            </a:r>
            <a:r>
              <a:rPr lang="en-US" sz="2800" b="1" dirty="0" smtClean="0">
                <a:latin typeface="Times New Roman" pitchFamily="18" charset="0"/>
                <a:cs typeface="Times New Roman" pitchFamily="18" charset="0"/>
              </a:rPr>
              <a:t>C=5)</a:t>
            </a:r>
            <a:endParaRPr lang="en-US" sz="2800" b="1" dirty="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Iso</a:t>
            </a:r>
            <a:r>
              <a:rPr lang="en-US" dirty="0" smtClean="0">
                <a:latin typeface="Times New Roman" pitchFamily="18" charset="0"/>
                <a:cs typeface="Times New Roman" pitchFamily="18" charset="0"/>
              </a:rPr>
              <a:t>-Amyl alcohol</a:t>
            </a:r>
          </a:p>
          <a:p>
            <a:endParaRPr lang="en-US" dirty="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p>
          <a:p>
            <a:pPr marL="109728" indent="0">
              <a:buNone/>
            </a:pPr>
            <a:r>
              <a:rPr lang="en-US" dirty="0" smtClean="0">
                <a:latin typeface="Times New Roman" pitchFamily="18" charset="0"/>
                <a:cs typeface="Times New Roman" pitchFamily="18" charset="0"/>
              </a:rPr>
              <a:t> </a:t>
            </a:r>
          </a:p>
          <a:p>
            <a:pPr marL="109728" indent="0">
              <a:buNone/>
            </a:pPr>
            <a:endParaRPr lang="en-US" dirty="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Mentha</a:t>
            </a:r>
            <a:r>
              <a:rPr lang="en-US" dirty="0" smtClean="0">
                <a:latin typeface="Times New Roman" pitchFamily="18" charset="0"/>
                <a:cs typeface="Times New Roman" pitchFamily="18" charset="0"/>
              </a:rPr>
              <a:t> species</a:t>
            </a:r>
            <a:endParaRPr lang="en-US" dirty="0">
              <a:latin typeface="Times New Roman" pitchFamily="18" charset="0"/>
              <a:cs typeface="Times New Roman" pitchFamily="18" charset="0"/>
            </a:endParaRPr>
          </a:p>
          <a:p>
            <a:endParaRPr lang="en-US" dirty="0"/>
          </a:p>
        </p:txBody>
      </p:sp>
      <p:pic>
        <p:nvPicPr>
          <p:cNvPr id="5" name="Picture 4" descr="C:\Users\Eesha Sajid\Desktop\New folder\2016-04-14_22.29.10.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6800" y="3200400"/>
            <a:ext cx="2209800" cy="1965008"/>
          </a:xfrm>
          <a:prstGeom prst="rect">
            <a:avLst/>
          </a:prstGeom>
          <a:noFill/>
          <a:ln>
            <a:noFill/>
          </a:ln>
        </p:spPr>
      </p:pic>
    </p:spTree>
    <p:extLst>
      <p:ext uri="{BB962C8B-B14F-4D97-AF65-F5344CB8AC3E}">
        <p14:creationId xmlns="" xmlns:p14="http://schemas.microsoft.com/office/powerpoint/2010/main" val="1790619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latin typeface="Times New Roman" pitchFamily="18" charset="0"/>
                <a:cs typeface="Times New Roman" pitchFamily="18" charset="0"/>
              </a:rPr>
              <a:t>b) </a:t>
            </a:r>
            <a:r>
              <a:rPr lang="en-US" dirty="0" err="1" smtClean="0">
                <a:latin typeface="Times New Roman" pitchFamily="18" charset="0"/>
                <a:cs typeface="Times New Roman" pitchFamily="18" charset="0"/>
              </a:rPr>
              <a:t>Iso-Valer</a:t>
            </a:r>
            <a:r>
              <a:rPr lang="en-US" dirty="0" smtClean="0">
                <a:latin typeface="Times New Roman" pitchFamily="18" charset="0"/>
                <a:cs typeface="Times New Roman" pitchFamily="18" charset="0"/>
              </a:rPr>
              <a:t> Aldehyde</a:t>
            </a:r>
          </a:p>
          <a:p>
            <a:endParaRPr lang="en-US" dirty="0" smtClean="0">
              <a:latin typeface="Times New Roman" pitchFamily="18" charset="0"/>
              <a:cs typeface="Times New Roman" pitchFamily="18" charset="0"/>
            </a:endParaRPr>
          </a:p>
          <a:p>
            <a:pPr marL="109728" indent="0">
              <a:buNone/>
            </a:pP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Eucalyptus </a:t>
            </a:r>
            <a:r>
              <a:rPr lang="en-US" dirty="0" smtClean="0">
                <a:latin typeface="Times New Roman" pitchFamily="18" charset="0"/>
                <a:cs typeface="Times New Roman" pitchFamily="18" charset="0"/>
              </a:rPr>
              <a:t>Oil</a:t>
            </a:r>
          </a:p>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71800" y="3726439"/>
            <a:ext cx="2762250" cy="1400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37156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are also known as True </a:t>
            </a:r>
            <a:r>
              <a:rPr lang="en-US" dirty="0" err="1">
                <a:latin typeface="Times New Roman" pitchFamily="18" charset="0"/>
                <a:cs typeface="Times New Roman" pitchFamily="18" charset="0"/>
              </a:rPr>
              <a:t>Terpenes</a:t>
            </a:r>
            <a:r>
              <a:rPr lang="en-US" dirty="0">
                <a:latin typeface="Times New Roman" pitchFamily="18" charset="0"/>
                <a:cs typeface="Times New Roman" pitchFamily="18" charset="0"/>
              </a:rPr>
              <a:t>. They are classified as:</a:t>
            </a:r>
          </a:p>
          <a:p>
            <a:pPr lvl="0">
              <a:buClrTx/>
              <a:buFont typeface="Wingdings" pitchFamily="2" charset="2"/>
              <a:buChar char="Ø"/>
            </a:pPr>
            <a:endParaRPr lang="en-US" sz="2800" dirty="0" smtClean="0">
              <a:latin typeface="Times New Roman" pitchFamily="18" charset="0"/>
              <a:cs typeface="Times New Roman" pitchFamily="18" charset="0"/>
            </a:endParaRPr>
          </a:p>
          <a:p>
            <a:pPr lvl="0">
              <a:buClrTx/>
              <a:buFont typeface="Wingdings" pitchFamily="2" charset="2"/>
              <a:buChar char="Ø"/>
            </a:pPr>
            <a:r>
              <a:rPr lang="en-US" sz="2800" dirty="0" smtClean="0">
                <a:latin typeface="Times New Roman" pitchFamily="18" charset="0"/>
                <a:cs typeface="Times New Roman" pitchFamily="18" charset="0"/>
              </a:rPr>
              <a:t>Acyclic</a:t>
            </a:r>
            <a:r>
              <a:rPr lang="en-US" sz="2800" dirty="0">
                <a:latin typeface="Times New Roman" pitchFamily="18" charset="0"/>
                <a:cs typeface="Times New Roman" pitchFamily="18" charset="0"/>
              </a:rPr>
              <a:t>/ Open Chain </a:t>
            </a:r>
            <a:r>
              <a:rPr lang="en-US" sz="2800" dirty="0" smtClean="0">
                <a:latin typeface="Times New Roman" pitchFamily="18" charset="0"/>
                <a:cs typeface="Times New Roman" pitchFamily="18" charset="0"/>
              </a:rPr>
              <a:t>Compound</a:t>
            </a:r>
          </a:p>
          <a:p>
            <a:pPr lvl="0">
              <a:buClrTx/>
              <a:buFont typeface="Wingdings" pitchFamily="2" charset="2"/>
              <a:buChar char="Ø"/>
            </a:pPr>
            <a:r>
              <a:rPr lang="en-US" sz="2800" dirty="0" smtClean="0">
                <a:latin typeface="Times New Roman" pitchFamily="18" charset="0"/>
                <a:cs typeface="Times New Roman" pitchFamily="18" charset="0"/>
              </a:rPr>
              <a:t>Monocyclic </a:t>
            </a:r>
            <a:r>
              <a:rPr lang="en-US" sz="2800" dirty="0" err="1" smtClean="0">
                <a:latin typeface="Times New Roman" pitchFamily="18" charset="0"/>
                <a:cs typeface="Times New Roman" pitchFamily="18" charset="0"/>
              </a:rPr>
              <a:t>Terpenes</a:t>
            </a:r>
            <a:endParaRPr lang="en-US" sz="2800" dirty="0">
              <a:latin typeface="Times New Roman" pitchFamily="18" charset="0"/>
              <a:cs typeface="Times New Roman" pitchFamily="18" charset="0"/>
            </a:endParaRPr>
          </a:p>
          <a:p>
            <a:pPr lvl="0">
              <a:buClrTx/>
              <a:buFont typeface="Wingdings" pitchFamily="2" charset="2"/>
              <a:buChar char="Ø"/>
            </a:pPr>
            <a:r>
              <a:rPr lang="en-US" sz="2800" dirty="0" err="1" smtClean="0">
                <a:latin typeface="Times New Roman" pitchFamily="18" charset="0"/>
                <a:cs typeface="Times New Roman" pitchFamily="18" charset="0"/>
              </a:rPr>
              <a:t>Dicyclic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Monoterpenes</a:t>
            </a:r>
            <a:endParaRPr lang="en-US" sz="2800" dirty="0">
              <a:latin typeface="Times New Roman" pitchFamily="18" charset="0"/>
              <a:cs typeface="Times New Roman" pitchFamily="18" charset="0"/>
            </a:endParaRPr>
          </a:p>
          <a:p>
            <a:pPr lvl="0">
              <a:buClrTx/>
              <a:buFont typeface="Wingdings" pitchFamily="2" charset="2"/>
              <a:buChar char="Ø"/>
            </a:pPr>
            <a:r>
              <a:rPr lang="en-US" sz="2800" dirty="0" smtClean="0">
                <a:latin typeface="Times New Roman" pitchFamily="18" charset="0"/>
                <a:cs typeface="Times New Roman" pitchFamily="18" charset="0"/>
              </a:rPr>
              <a:t>Tricyclic </a:t>
            </a:r>
            <a:r>
              <a:rPr lang="en-US" sz="2800" dirty="0" err="1">
                <a:latin typeface="Times New Roman" pitchFamily="18" charset="0"/>
                <a:cs typeface="Times New Roman" pitchFamily="18" charset="0"/>
              </a:rPr>
              <a:t>Monoterpenes</a:t>
            </a:r>
            <a:r>
              <a:rPr lang="en-US" sz="2800" dirty="0">
                <a:latin typeface="Times New Roman" pitchFamily="18" charset="0"/>
                <a:cs typeface="Times New Roman" pitchFamily="18" charset="0"/>
              </a:rPr>
              <a:t> </a:t>
            </a:r>
          </a:p>
          <a:p>
            <a:pPr marL="624078" indent="-514350">
              <a:buAutoNum type="alphaLcParenR" startAt="3"/>
            </a:pPr>
            <a:endParaRPr lang="en-US" dirty="0"/>
          </a:p>
        </p:txBody>
      </p:sp>
      <p:sp>
        <p:nvSpPr>
          <p:cNvPr id="3" name="Title 2"/>
          <p:cNvSpPr>
            <a:spLocks noGrp="1"/>
          </p:cNvSpPr>
          <p:nvPr>
            <p:ph type="title"/>
          </p:nvPr>
        </p:nvSpPr>
        <p:spPr/>
        <p:txBody>
          <a:bodyPr>
            <a:normAutofit/>
          </a:bodyPr>
          <a:lstStyle/>
          <a:p>
            <a:r>
              <a:rPr lang="en-US" sz="2800" dirty="0">
                <a:solidFill>
                  <a:schemeClr val="tx1"/>
                </a:solidFill>
                <a:latin typeface="Times New Roman" pitchFamily="18" charset="0"/>
                <a:cs typeface="Times New Roman" pitchFamily="18" charset="0"/>
              </a:rPr>
              <a:t>2. </a:t>
            </a:r>
            <a:r>
              <a:rPr lang="en-US" sz="2800" dirty="0" err="1">
                <a:solidFill>
                  <a:schemeClr val="tx1"/>
                </a:solidFill>
                <a:latin typeface="Times New Roman" pitchFamily="18" charset="0"/>
                <a:cs typeface="Times New Roman" pitchFamily="18" charset="0"/>
              </a:rPr>
              <a:t>Monoterpenes</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Monoterpenoids</a:t>
            </a:r>
            <a:r>
              <a:rPr lang="en-US" sz="2800" dirty="0">
                <a:solidFill>
                  <a:schemeClr val="tx1"/>
                </a:solidFill>
                <a:latin typeface="Times New Roman" pitchFamily="18" charset="0"/>
                <a:cs typeface="Times New Roman" pitchFamily="18" charset="0"/>
              </a:rPr>
              <a:t> (C=10)</a:t>
            </a:r>
          </a:p>
        </p:txBody>
      </p:sp>
    </p:spTree>
    <p:extLst>
      <p:ext uri="{BB962C8B-B14F-4D97-AF65-F5344CB8AC3E}">
        <p14:creationId xmlns="" xmlns:p14="http://schemas.microsoft.com/office/powerpoint/2010/main" val="2574429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229600" cy="6172200"/>
          </a:xfrm>
        </p:spPr>
        <p:txBody>
          <a:bodyPr/>
          <a:lstStyle/>
          <a:p>
            <a:pPr marL="109728" indent="0">
              <a:buNone/>
            </a:pPr>
            <a:r>
              <a:rPr lang="en-US" sz="2400" dirty="0" smtClean="0">
                <a:solidFill>
                  <a:srgbClr val="C00000"/>
                </a:solidFill>
                <a:latin typeface="Times New Roman" pitchFamily="18" charset="0"/>
                <a:cs typeface="Times New Roman" pitchFamily="18" charset="0"/>
              </a:rPr>
              <a:t>a) Cyclic</a:t>
            </a:r>
            <a:r>
              <a:rPr lang="en-US" sz="2400" dirty="0">
                <a:solidFill>
                  <a:srgbClr val="C00000"/>
                </a:solidFill>
                <a:latin typeface="Times New Roman" pitchFamily="18" charset="0"/>
                <a:cs typeface="Times New Roman" pitchFamily="18" charset="0"/>
              </a:rPr>
              <a:t>/ Open Chain Compound</a:t>
            </a:r>
          </a:p>
          <a:p>
            <a:pPr marL="109728" indent="0">
              <a:buNone/>
            </a:pPr>
            <a:r>
              <a:rPr lang="en-US" sz="2400" dirty="0" err="1" smtClean="0">
                <a:latin typeface="Times New Roman" pitchFamily="18" charset="0"/>
                <a:cs typeface="Times New Roman" pitchFamily="18" charset="0"/>
              </a:rPr>
              <a:t>e.g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Myrcene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are found in </a:t>
            </a:r>
            <a:r>
              <a:rPr lang="en-US" sz="2400" dirty="0" err="1" smtClean="0">
                <a:latin typeface="Times New Roman" pitchFamily="18" charset="0"/>
                <a:cs typeface="Times New Roman" pitchFamily="18" charset="0"/>
              </a:rPr>
              <a:t>Rhus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species and have </a:t>
            </a:r>
            <a:r>
              <a:rPr lang="en-US" sz="2400" dirty="0" smtClean="0">
                <a:latin typeface="Times New Roman" pitchFamily="18" charset="0"/>
                <a:cs typeface="Times New Roman" pitchFamily="18" charset="0"/>
              </a:rPr>
              <a:t>structure:</a:t>
            </a:r>
          </a:p>
          <a:p>
            <a:pPr marL="109728" indent="0">
              <a:buNone/>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marL="109728" indent="0">
              <a:buNone/>
            </a:pP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marL="109728" indent="0">
              <a:buNone/>
            </a:pPr>
            <a:r>
              <a:rPr lang="en-US" sz="2400" dirty="0" smtClean="0">
                <a:solidFill>
                  <a:srgbClr val="C00000"/>
                </a:solidFill>
                <a:latin typeface="Times New Roman" pitchFamily="18" charset="0"/>
                <a:cs typeface="Times New Roman" pitchFamily="18" charset="0"/>
              </a:rPr>
              <a:t>b) Monocyclic </a:t>
            </a:r>
            <a:r>
              <a:rPr lang="en-US" sz="2400" dirty="0">
                <a:solidFill>
                  <a:srgbClr val="C00000"/>
                </a:solidFill>
                <a:latin typeface="Times New Roman" pitchFamily="18" charset="0"/>
                <a:cs typeface="Times New Roman" pitchFamily="18" charset="0"/>
              </a:rPr>
              <a:t>Hydrocarbon Compound/ Monocyclic </a:t>
            </a:r>
            <a:r>
              <a:rPr lang="en-US" sz="2400" dirty="0" err="1">
                <a:solidFill>
                  <a:srgbClr val="C00000"/>
                </a:solidFill>
                <a:latin typeface="Times New Roman" pitchFamily="18" charset="0"/>
                <a:cs typeface="Times New Roman" pitchFamily="18" charset="0"/>
              </a:rPr>
              <a:t>Terpenes</a:t>
            </a:r>
            <a:endParaRPr lang="en-US" sz="2400" dirty="0">
              <a:solidFill>
                <a:srgbClr val="C00000"/>
              </a:solidFill>
              <a:latin typeface="Times New Roman" pitchFamily="18" charset="0"/>
              <a:cs typeface="Times New Roman" pitchFamily="18" charset="0"/>
            </a:endParaRPr>
          </a:p>
          <a:p>
            <a:pPr marL="109728" indent="0">
              <a:buNone/>
            </a:pPr>
            <a:endParaRPr lang="en-US" sz="2400" dirty="0" smtClean="0">
              <a:latin typeface="Times New Roman" pitchFamily="18" charset="0"/>
              <a:cs typeface="Times New Roman" pitchFamily="18" charset="0"/>
            </a:endParaRPr>
          </a:p>
          <a:p>
            <a:pPr marL="109728" indent="0">
              <a:buNone/>
            </a:pPr>
            <a:r>
              <a:rPr lang="en-US" sz="2400" dirty="0" err="1" smtClean="0">
                <a:latin typeface="Times New Roman" pitchFamily="18" charset="0"/>
                <a:cs typeface="Times New Roman" pitchFamily="18" charset="0"/>
              </a:rPr>
              <a:t>e.g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Mentha</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found in </a:t>
            </a:r>
            <a:r>
              <a:rPr lang="en-US" sz="2400" dirty="0" err="1">
                <a:latin typeface="Times New Roman" pitchFamily="18" charset="0"/>
                <a:cs typeface="Times New Roman" pitchFamily="18" charset="0"/>
              </a:rPr>
              <a:t>Mentha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species and Limonene </a:t>
            </a:r>
            <a:r>
              <a:rPr lang="en-US" sz="2400" dirty="0">
                <a:latin typeface="Times New Roman" pitchFamily="18" charset="0"/>
                <a:cs typeface="Times New Roman" pitchFamily="18" charset="0"/>
              </a:rPr>
              <a:t>present in Citrus </a:t>
            </a:r>
            <a:r>
              <a:rPr lang="en-US" sz="2400" dirty="0" smtClean="0">
                <a:latin typeface="Times New Roman" pitchFamily="18" charset="0"/>
                <a:cs typeface="Times New Roman" pitchFamily="18" charset="0"/>
              </a:rPr>
              <a:t>species.</a:t>
            </a:r>
            <a:endParaRPr lang="en-US" sz="2400" dirty="0">
              <a:latin typeface="Times New Roman" pitchFamily="18" charset="0"/>
              <a:cs typeface="Times New Roman" pitchFamily="18" charset="0"/>
            </a:endParaRPr>
          </a:p>
          <a:p>
            <a:endParaRPr lang="en-US"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71254" y="1371599"/>
            <a:ext cx="3186545" cy="23899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39583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371600" y="1905000"/>
            <a:ext cx="2381250" cy="3011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05400" y="2133600"/>
            <a:ext cx="2362200" cy="2782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17788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endParaRPr lang="en-US" dirty="0" smtClean="0">
              <a:latin typeface="Times New Roman" pitchFamily="18" charset="0"/>
              <a:cs typeface="Times New Roman" pitchFamily="18" charset="0"/>
            </a:endParaRPr>
          </a:p>
          <a:p>
            <a:pPr algn="just">
              <a:buClr>
                <a:schemeClr val="tx1"/>
              </a:buClr>
              <a:buFont typeface="Wingdings" pitchFamily="2" charset="2"/>
              <a:buChar char="Ø"/>
            </a:pPr>
            <a:r>
              <a:rPr lang="en-US" sz="2800" dirty="0" smtClean="0">
                <a:latin typeface="Times New Roman" pitchFamily="18" charset="0"/>
                <a:cs typeface="Times New Roman" pitchFamily="18" charset="0"/>
              </a:rPr>
              <a:t>Volatile </a:t>
            </a:r>
            <a:r>
              <a:rPr lang="en-US" sz="2800" dirty="0">
                <a:latin typeface="Times New Roman" pitchFamily="18" charset="0"/>
                <a:cs typeface="Times New Roman" pitchFamily="18" charset="0"/>
              </a:rPr>
              <a:t>oils are odorous volatile </a:t>
            </a:r>
            <a:r>
              <a:rPr lang="en-US" sz="2800" dirty="0" smtClean="0">
                <a:latin typeface="Times New Roman" pitchFamily="18" charset="0"/>
                <a:cs typeface="Times New Roman" pitchFamily="18" charset="0"/>
              </a:rPr>
              <a:t>principles found in various plant parts, </a:t>
            </a:r>
            <a:r>
              <a:rPr lang="en-US" sz="2800" dirty="0">
                <a:latin typeface="Times New Roman" pitchFamily="18" charset="0"/>
                <a:cs typeface="Times New Roman" pitchFamily="18" charset="0"/>
              </a:rPr>
              <a:t>evaporate when exposed to air at </a:t>
            </a:r>
            <a:r>
              <a:rPr lang="en-US" sz="2800" dirty="0" smtClean="0">
                <a:latin typeface="Times New Roman" pitchFamily="18" charset="0"/>
                <a:cs typeface="Times New Roman" pitchFamily="18" charset="0"/>
              </a:rPr>
              <a:t>ordinary temperature</a:t>
            </a:r>
            <a:r>
              <a:rPr lang="en-US" sz="2800" dirty="0">
                <a:latin typeface="Times New Roman" pitchFamily="18" charset="0"/>
                <a:cs typeface="Times New Roman" pitchFamily="18" charset="0"/>
              </a:rPr>
              <a:t>, and hence known as volatile or </a:t>
            </a:r>
            <a:r>
              <a:rPr lang="en-US" sz="2800" dirty="0" smtClean="0">
                <a:latin typeface="Times New Roman" pitchFamily="18" charset="0"/>
                <a:cs typeface="Times New Roman" pitchFamily="18" charset="0"/>
              </a:rPr>
              <a:t>ethereal oils.</a:t>
            </a:r>
          </a:p>
          <a:p>
            <a:pPr algn="just">
              <a:buClr>
                <a:schemeClr val="tx1"/>
              </a:buClr>
              <a:buFont typeface="Wingdings" pitchFamily="2" charset="2"/>
              <a:buChar char="Ø"/>
            </a:pPr>
            <a:endParaRPr lang="en-US" sz="2800" dirty="0">
              <a:latin typeface="Times New Roman" pitchFamily="18" charset="0"/>
              <a:cs typeface="Times New Roman" pitchFamily="18" charset="0"/>
            </a:endParaRPr>
          </a:p>
          <a:p>
            <a:pPr algn="just">
              <a:buClr>
                <a:schemeClr val="tx1"/>
              </a:buClr>
              <a:buFont typeface="Wingdings" pitchFamily="2" charset="2"/>
              <a:buChar char="Ø"/>
            </a:pPr>
            <a:r>
              <a:rPr lang="en-US" sz="2800" dirty="0" smtClean="0">
                <a:latin typeface="Times New Roman" pitchFamily="18" charset="0"/>
                <a:cs typeface="Times New Roman" pitchFamily="18" charset="0"/>
              </a:rPr>
              <a:t>These </a:t>
            </a:r>
            <a:r>
              <a:rPr lang="en-US" sz="2800" dirty="0">
                <a:latin typeface="Times New Roman" pitchFamily="18" charset="0"/>
                <a:cs typeface="Times New Roman" pitchFamily="18" charset="0"/>
              </a:rPr>
              <a:t>represent essence of active constituents of the </a:t>
            </a:r>
            <a:r>
              <a:rPr lang="en-US" sz="2800" dirty="0" smtClean="0">
                <a:latin typeface="Times New Roman" pitchFamily="18" charset="0"/>
                <a:cs typeface="Times New Roman" pitchFamily="18" charset="0"/>
              </a:rPr>
              <a:t>plants and </a:t>
            </a:r>
            <a:r>
              <a:rPr lang="en-US" sz="2800" dirty="0">
                <a:latin typeface="Times New Roman" pitchFamily="18" charset="0"/>
                <a:cs typeface="Times New Roman" pitchFamily="18" charset="0"/>
              </a:rPr>
              <a:t>hence also known as essential oils.</a:t>
            </a:r>
          </a:p>
        </p:txBody>
      </p:sp>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5400" dirty="0">
                <a:latin typeface="Times New Roman" pitchFamily="18" charset="0"/>
                <a:cs typeface="Times New Roman" pitchFamily="18" charset="0"/>
              </a:rPr>
              <a:t>I</a:t>
            </a:r>
            <a:r>
              <a:rPr lang="en-US" sz="5400" dirty="0" smtClean="0">
                <a:latin typeface="Times New Roman" pitchFamily="18" charset="0"/>
                <a:cs typeface="Times New Roman" pitchFamily="18" charset="0"/>
              </a:rPr>
              <a:t>ntroduction</a:t>
            </a:r>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923340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marL="109728" indent="0">
              <a:buNone/>
            </a:pPr>
            <a:r>
              <a:rPr lang="en-US" dirty="0" smtClean="0">
                <a:solidFill>
                  <a:srgbClr val="C00000"/>
                </a:solidFill>
                <a:latin typeface="Times New Roman" pitchFamily="18" charset="0"/>
                <a:cs typeface="Times New Roman" pitchFamily="18" charset="0"/>
              </a:rPr>
              <a:t>c) </a:t>
            </a:r>
            <a:r>
              <a:rPr lang="en-US" dirty="0" err="1" smtClean="0">
                <a:solidFill>
                  <a:srgbClr val="C00000"/>
                </a:solidFill>
                <a:latin typeface="Times New Roman" pitchFamily="18" charset="0"/>
                <a:cs typeface="Times New Roman" pitchFamily="18" charset="0"/>
              </a:rPr>
              <a:t>Dicyclic</a:t>
            </a:r>
            <a:r>
              <a:rPr lang="en-US" dirty="0" smtClean="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Monoterpenes</a:t>
            </a:r>
            <a:endParaRPr lang="en-US" dirty="0">
              <a:solidFill>
                <a:srgbClr val="C00000"/>
              </a:solidFill>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There </a:t>
            </a:r>
            <a:r>
              <a:rPr lang="en-US" dirty="0">
                <a:latin typeface="Times New Roman" pitchFamily="18" charset="0"/>
                <a:cs typeface="Times New Roman" pitchFamily="18" charset="0"/>
              </a:rPr>
              <a:t>are about seven types of </a:t>
            </a:r>
            <a:r>
              <a:rPr lang="en-US" dirty="0" err="1">
                <a:latin typeface="Times New Roman" pitchFamily="18" charset="0"/>
                <a:cs typeface="Times New Roman" pitchFamily="18" charset="0"/>
              </a:rPr>
              <a:t>dicyclic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monoterpenes</a:t>
            </a:r>
            <a:r>
              <a:rPr lang="en-US" dirty="0">
                <a:latin typeface="Times New Roman" pitchFamily="18" charset="0"/>
                <a:cs typeface="Times New Roman" pitchFamily="18" charset="0"/>
              </a:rPr>
              <a:t> which are classified according to their ring structure. The most important are as follow: </a:t>
            </a:r>
          </a:p>
          <a:p>
            <a:pPr marL="109728" indent="0" algn="just">
              <a:buNone/>
            </a:pPr>
            <a:r>
              <a:rPr lang="en-US" dirty="0" smtClean="0">
                <a:latin typeface="Times New Roman" pitchFamily="18" charset="0"/>
                <a:cs typeface="Times New Roman" pitchFamily="18" charset="0"/>
              </a:rPr>
              <a:t>  Examples are </a:t>
            </a: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r>
              <a:rPr lang="en-US" dirty="0" err="1" smtClean="0">
                <a:latin typeface="Times New Roman" pitchFamily="18" charset="0"/>
                <a:cs typeface="Times New Roman" pitchFamily="18" charset="0"/>
              </a:rPr>
              <a:t>Thujone</a:t>
            </a:r>
            <a:r>
              <a:rPr lang="en-US" dirty="0" smtClean="0">
                <a:latin typeface="Times New Roman" pitchFamily="18" charset="0"/>
                <a:cs typeface="Times New Roman" pitchFamily="18" charset="0"/>
              </a:rPr>
              <a:t> found </a:t>
            </a:r>
            <a:r>
              <a:rPr lang="en-US" dirty="0">
                <a:latin typeface="Times New Roman" pitchFamily="18" charset="0"/>
                <a:cs typeface="Times New Roman" pitchFamily="18" charset="0"/>
              </a:rPr>
              <a:t>in </a:t>
            </a:r>
            <a:r>
              <a:rPr lang="en-US" dirty="0" err="1" smtClean="0">
                <a:latin typeface="Times New Roman" pitchFamily="18" charset="0"/>
                <a:cs typeface="Times New Roman" pitchFamily="18" charset="0"/>
              </a:rPr>
              <a:t>Thuja</a:t>
            </a:r>
            <a:r>
              <a:rPr lang="en-US" dirty="0" smtClean="0">
                <a:latin typeface="Times New Roman" pitchFamily="18" charset="0"/>
                <a:cs typeface="Times New Roman" pitchFamily="18" charset="0"/>
              </a:rPr>
              <a:t> species</a:t>
            </a:r>
          </a:p>
          <a:p>
            <a:pPr algn="just">
              <a:buFont typeface="Wingdings" pitchFamily="2" charset="2"/>
              <a:buChar char="Ø"/>
            </a:pPr>
            <a:r>
              <a:rPr lang="en-US" dirty="0" err="1" smtClean="0">
                <a:latin typeface="Times New Roman" pitchFamily="18" charset="0"/>
                <a:cs typeface="Times New Roman" pitchFamily="18" charset="0"/>
              </a:rPr>
              <a:t>Carvene</a:t>
            </a:r>
            <a:r>
              <a:rPr lang="en-US" dirty="0" smtClean="0">
                <a:latin typeface="Times New Roman" pitchFamily="18" charset="0"/>
                <a:cs typeface="Times New Roman" pitchFamily="18" charset="0"/>
              </a:rPr>
              <a:t> found </a:t>
            </a:r>
            <a:r>
              <a:rPr lang="en-US" dirty="0">
                <a:latin typeface="Times New Roman" pitchFamily="18" charset="0"/>
                <a:cs typeface="Times New Roman" pitchFamily="18" charset="0"/>
              </a:rPr>
              <a:t>in </a:t>
            </a:r>
            <a:r>
              <a:rPr lang="en-US" dirty="0" smtClean="0">
                <a:latin typeface="Times New Roman" pitchFamily="18" charset="0"/>
                <a:cs typeface="Times New Roman" pitchFamily="18" charset="0"/>
              </a:rPr>
              <a:t>Caraway</a:t>
            </a:r>
          </a:p>
          <a:p>
            <a:pPr algn="just">
              <a:buFont typeface="Wingdings" pitchFamily="2" charset="2"/>
              <a:buChar char="Ø"/>
            </a:pPr>
            <a:r>
              <a:rPr lang="en-US" dirty="0" smtClean="0">
                <a:latin typeface="Times New Roman" pitchFamily="18" charset="0"/>
                <a:cs typeface="Times New Roman" pitchFamily="18" charset="0"/>
              </a:rPr>
              <a:t>Alpha </a:t>
            </a:r>
            <a:r>
              <a:rPr lang="en-US" dirty="0">
                <a:latin typeface="Times New Roman" pitchFamily="18" charset="0"/>
                <a:cs typeface="Times New Roman" pitchFamily="18" charset="0"/>
              </a:rPr>
              <a:t>&amp; Beta </a:t>
            </a:r>
            <a:r>
              <a:rPr lang="en-US" dirty="0" err="1" smtClean="0">
                <a:latin typeface="Times New Roman" pitchFamily="18" charset="0"/>
                <a:cs typeface="Times New Roman" pitchFamily="18" charset="0"/>
              </a:rPr>
              <a:t>pinene</a:t>
            </a:r>
            <a:r>
              <a:rPr lang="en-US" dirty="0" smtClean="0">
                <a:latin typeface="Times New Roman" pitchFamily="18" charset="0"/>
                <a:cs typeface="Times New Roman" pitchFamily="18" charset="0"/>
              </a:rPr>
              <a:t> found </a:t>
            </a:r>
            <a:r>
              <a:rPr lang="en-US" dirty="0">
                <a:latin typeface="Times New Roman" pitchFamily="18" charset="0"/>
                <a:cs typeface="Times New Roman" pitchFamily="18" charset="0"/>
              </a:rPr>
              <a:t>in pine </a:t>
            </a:r>
            <a:r>
              <a:rPr lang="en-US" dirty="0" smtClean="0">
                <a:latin typeface="Times New Roman" pitchFamily="18" charset="0"/>
                <a:cs typeface="Times New Roman" pitchFamily="18" charset="0"/>
              </a:rPr>
              <a:t>species</a:t>
            </a:r>
          </a:p>
          <a:p>
            <a:pPr algn="just">
              <a:buFont typeface="Wingdings" pitchFamily="2" charset="2"/>
              <a:buChar char="Ø"/>
            </a:pPr>
            <a:r>
              <a:rPr lang="en-US" dirty="0" err="1" smtClean="0">
                <a:latin typeface="Times New Roman" pitchFamily="18" charset="0"/>
                <a:cs typeface="Times New Roman" pitchFamily="18" charset="0"/>
              </a:rPr>
              <a:t>Borneal</a:t>
            </a:r>
            <a:r>
              <a:rPr lang="en-US" dirty="0" smtClean="0">
                <a:latin typeface="Times New Roman" pitchFamily="18" charset="0"/>
                <a:cs typeface="Times New Roman" pitchFamily="18" charset="0"/>
              </a:rPr>
              <a:t> found </a:t>
            </a:r>
            <a:r>
              <a:rPr lang="en-US" dirty="0">
                <a:latin typeface="Times New Roman" pitchFamily="18" charset="0"/>
                <a:cs typeface="Times New Roman" pitchFamily="18" charset="0"/>
              </a:rPr>
              <a:t>in Camphor.</a:t>
            </a:r>
          </a:p>
          <a:p>
            <a:endParaRPr lang="en-US" dirty="0"/>
          </a:p>
        </p:txBody>
      </p:sp>
    </p:spTree>
    <p:extLst>
      <p:ext uri="{BB962C8B-B14F-4D97-AF65-F5344CB8AC3E}">
        <p14:creationId xmlns="" xmlns:p14="http://schemas.microsoft.com/office/powerpoint/2010/main" val="1361916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1066799"/>
            <a:ext cx="7086600" cy="45142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37182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solidFill>
                  <a:srgbClr val="C00000"/>
                </a:solidFill>
                <a:latin typeface="Times New Roman" pitchFamily="18" charset="0"/>
                <a:cs typeface="Times New Roman" pitchFamily="18" charset="0"/>
              </a:rPr>
              <a:t>d) Tricyclic </a:t>
            </a:r>
            <a:r>
              <a:rPr lang="en-US" dirty="0" err="1">
                <a:solidFill>
                  <a:srgbClr val="C00000"/>
                </a:solidFill>
                <a:latin typeface="Times New Roman" pitchFamily="18" charset="0"/>
                <a:cs typeface="Times New Roman" pitchFamily="18" charset="0"/>
              </a:rPr>
              <a:t>Monoterpenes</a:t>
            </a:r>
            <a:r>
              <a:rPr lang="en-US" dirty="0">
                <a:solidFill>
                  <a:srgbClr val="C00000"/>
                </a:solidFill>
                <a:latin typeface="Times New Roman" pitchFamily="18" charset="0"/>
                <a:cs typeface="Times New Roman" pitchFamily="18" charset="0"/>
              </a:rPr>
              <a:t> </a:t>
            </a:r>
          </a:p>
          <a:p>
            <a:pPr marL="109728"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Terasantalol</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a:t>
            </a:r>
            <a:r>
              <a:rPr lang="en-US" dirty="0" smtClean="0">
                <a:latin typeface="Times New Roman" pitchFamily="18" charset="0"/>
                <a:cs typeface="Times New Roman" pitchFamily="18" charset="0"/>
              </a:rPr>
              <a:t>rom </a:t>
            </a:r>
            <a:r>
              <a:rPr lang="en-US" dirty="0" err="1">
                <a:latin typeface="Times New Roman" pitchFamily="18" charset="0"/>
                <a:cs typeface="Times New Roman" pitchFamily="18" charset="0"/>
              </a:rPr>
              <a:t>Santalum</a:t>
            </a:r>
            <a:r>
              <a:rPr lang="en-US" dirty="0">
                <a:latin typeface="Times New Roman" pitchFamily="18" charset="0"/>
                <a:cs typeface="Times New Roman" pitchFamily="18" charset="0"/>
              </a:rPr>
              <a:t> species</a:t>
            </a:r>
          </a:p>
          <a:p>
            <a:endParaRPr lang="en-US" dirty="0"/>
          </a:p>
        </p:txBody>
      </p:sp>
      <p:sp>
        <p:nvSpPr>
          <p:cNvPr id="3" name="Title 2"/>
          <p:cNvSpPr>
            <a:spLocks noGrp="1"/>
          </p:cNvSpPr>
          <p:nvPr>
            <p:ph type="title"/>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76400" y="3124200"/>
            <a:ext cx="5257800" cy="243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65565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solidFill>
                  <a:srgbClr val="C00000"/>
                </a:solidFill>
                <a:latin typeface="Times New Roman" pitchFamily="18" charset="0"/>
                <a:cs typeface="Times New Roman" pitchFamily="18" charset="0"/>
              </a:rPr>
              <a:t>a) Open </a:t>
            </a:r>
            <a:r>
              <a:rPr lang="en-US" dirty="0">
                <a:solidFill>
                  <a:srgbClr val="C00000"/>
                </a:solidFill>
                <a:latin typeface="Times New Roman" pitchFamily="18" charset="0"/>
                <a:cs typeface="Times New Roman" pitchFamily="18" charset="0"/>
              </a:rPr>
              <a:t>Chain/ Acyclic</a:t>
            </a: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Farnesol</a:t>
            </a:r>
            <a:r>
              <a:rPr lang="en-US" dirty="0">
                <a:latin typeface="Times New Roman" pitchFamily="18" charset="0"/>
                <a:cs typeface="Times New Roman" pitchFamily="18" charset="0"/>
              </a:rPr>
              <a:t>, which is widely distributed in plants and have </a:t>
            </a:r>
            <a:r>
              <a:rPr lang="en-US" dirty="0" smtClean="0">
                <a:latin typeface="Times New Roman" pitchFamily="18" charset="0"/>
                <a:cs typeface="Times New Roman" pitchFamily="18" charset="0"/>
              </a:rPr>
              <a:t> </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structure:</a:t>
            </a:r>
          </a:p>
          <a:p>
            <a:pPr marL="109728" indent="0">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2800" dirty="0" smtClean="0">
                <a:solidFill>
                  <a:schemeClr val="tx1"/>
                </a:solidFill>
                <a:latin typeface="Times New Roman" pitchFamily="18" charset="0"/>
                <a:cs typeface="Times New Roman" pitchFamily="18" charset="0"/>
              </a:rPr>
              <a:t>3. </a:t>
            </a:r>
            <a:r>
              <a:rPr lang="en-US" sz="2800" dirty="0" err="1" smtClean="0">
                <a:solidFill>
                  <a:schemeClr val="tx1"/>
                </a:solidFill>
                <a:latin typeface="Times New Roman" pitchFamily="18" charset="0"/>
                <a:cs typeface="Times New Roman" pitchFamily="18" charset="0"/>
              </a:rPr>
              <a:t>Sesquiterpenes</a:t>
            </a:r>
            <a:r>
              <a:rPr lang="en-US" sz="2800" dirty="0" smtClean="0">
                <a:solidFill>
                  <a:schemeClr val="tx1"/>
                </a:solidFill>
                <a:latin typeface="Times New Roman" pitchFamily="18" charset="0"/>
                <a:cs typeface="Times New Roman" pitchFamily="18" charset="0"/>
              </a:rPr>
              <a:t> compounds </a:t>
            </a:r>
            <a:r>
              <a:rPr lang="en-US" sz="2800" dirty="0">
                <a:solidFill>
                  <a:schemeClr val="tx1"/>
                </a:solidFill>
                <a:latin typeface="Times New Roman" pitchFamily="18" charset="0"/>
                <a:cs typeface="Times New Roman" pitchFamily="18" charset="0"/>
              </a:rPr>
              <a:t>(C=15)</a:t>
            </a:r>
          </a:p>
        </p:txBody>
      </p:sp>
      <p:pic>
        <p:nvPicPr>
          <p:cNvPr id="1126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0" y="4212648"/>
            <a:ext cx="4676775" cy="971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49573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marL="109728" indent="0">
              <a:buNone/>
            </a:pPr>
            <a:r>
              <a:rPr lang="en-US" sz="2800" dirty="0" smtClean="0">
                <a:solidFill>
                  <a:srgbClr val="C00000"/>
                </a:solidFill>
                <a:latin typeface="Times New Roman" pitchFamily="18" charset="0"/>
                <a:cs typeface="Times New Roman" pitchFamily="18" charset="0"/>
              </a:rPr>
              <a:t>b) Monocyclic </a:t>
            </a:r>
            <a:r>
              <a:rPr lang="en-US" sz="2800" dirty="0" err="1">
                <a:solidFill>
                  <a:srgbClr val="C00000"/>
                </a:solidFill>
                <a:latin typeface="Times New Roman" pitchFamily="18" charset="0"/>
                <a:cs typeface="Times New Roman" pitchFamily="18" charset="0"/>
              </a:rPr>
              <a:t>sesquiterpenes</a:t>
            </a:r>
            <a:endParaRPr lang="en-US" sz="2800" dirty="0">
              <a:solidFill>
                <a:srgbClr val="C00000"/>
              </a:solidFill>
              <a:latin typeface="Times New Roman" pitchFamily="18" charset="0"/>
              <a:cs typeface="Times New Roman" pitchFamily="18" charset="0"/>
            </a:endParaRPr>
          </a:p>
          <a:p>
            <a:pPr marL="109728" indent="0">
              <a:buNone/>
            </a:pPr>
            <a:endParaRPr lang="en-US" sz="2800" dirty="0" smtClean="0">
              <a:latin typeface="Times New Roman" pitchFamily="18" charset="0"/>
              <a:cs typeface="Times New Roman" pitchFamily="18" charset="0"/>
            </a:endParaRPr>
          </a:p>
          <a:p>
            <a:pPr marL="109728" indent="0">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Zingiberene</a:t>
            </a:r>
            <a:r>
              <a:rPr lang="en-US" sz="2800" dirty="0" smtClean="0">
                <a:latin typeface="Times New Roman" pitchFamily="18" charset="0"/>
                <a:cs typeface="Times New Roman" pitchFamily="18" charset="0"/>
              </a:rPr>
              <a:t> found </a:t>
            </a:r>
            <a:r>
              <a:rPr lang="en-US" sz="2800" dirty="0">
                <a:latin typeface="Times New Roman" pitchFamily="18" charset="0"/>
                <a:cs typeface="Times New Roman" pitchFamily="18" charset="0"/>
              </a:rPr>
              <a:t>in Ginger</a:t>
            </a:r>
            <a:r>
              <a:rPr lang="en-US" sz="2800" dirty="0" smtClean="0">
                <a:latin typeface="Times New Roman" pitchFamily="18" charset="0"/>
                <a:cs typeface="Times New Roman" pitchFamily="18" charset="0"/>
              </a:rPr>
              <a:t>.</a:t>
            </a:r>
          </a:p>
          <a:p>
            <a:pPr marL="109728" indent="0">
              <a:buNone/>
            </a:pPr>
            <a:endParaRPr lang="en-US" sz="2800" dirty="0">
              <a:latin typeface="Times New Roman" pitchFamily="18" charset="0"/>
              <a:cs typeface="Times New Roman" pitchFamily="18" charset="0"/>
            </a:endParaRPr>
          </a:p>
          <a:p>
            <a:pPr marL="109728" indent="0">
              <a:buNone/>
            </a:pPr>
            <a:endParaRPr lang="en-US" sz="2800" dirty="0" smtClean="0">
              <a:latin typeface="Times New Roman" pitchFamily="18" charset="0"/>
              <a:cs typeface="Times New Roman" pitchFamily="18" charset="0"/>
            </a:endParaRPr>
          </a:p>
          <a:p>
            <a:pPr marL="109728" indent="0">
              <a:buNone/>
            </a:pPr>
            <a:endParaRPr lang="en-US" sz="28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57400" y="3041073"/>
            <a:ext cx="4381500" cy="2200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51651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lstStyle/>
          <a:p>
            <a:pPr marL="109728" indent="0">
              <a:buNone/>
            </a:pPr>
            <a:r>
              <a:rPr lang="en-US" sz="2800" dirty="0" smtClean="0">
                <a:solidFill>
                  <a:srgbClr val="C00000"/>
                </a:solidFill>
                <a:latin typeface="Times New Roman" pitchFamily="18" charset="0"/>
                <a:cs typeface="Times New Roman" pitchFamily="18" charset="0"/>
              </a:rPr>
              <a:t>c) </a:t>
            </a:r>
            <a:r>
              <a:rPr lang="en-US" sz="2800" dirty="0" err="1" smtClean="0">
                <a:solidFill>
                  <a:srgbClr val="C00000"/>
                </a:solidFill>
                <a:latin typeface="Times New Roman" pitchFamily="18" charset="0"/>
                <a:cs typeface="Times New Roman" pitchFamily="18" charset="0"/>
              </a:rPr>
              <a:t>Dicyclic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sesquiterpenes</a:t>
            </a:r>
            <a:endParaRPr lang="en-US" sz="2800" dirty="0">
              <a:solidFill>
                <a:srgbClr val="C00000"/>
              </a:solidFill>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Alpha </a:t>
            </a:r>
            <a:r>
              <a:rPr lang="en-US" dirty="0" err="1" smtClean="0">
                <a:latin typeface="Times New Roman" pitchFamily="18" charset="0"/>
                <a:cs typeface="Times New Roman" pitchFamily="18" charset="0"/>
              </a:rPr>
              <a:t>Cadenine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found in </a:t>
            </a:r>
            <a:r>
              <a:rPr lang="en-US" dirty="0" err="1" smtClean="0">
                <a:latin typeface="Times New Roman" pitchFamily="18" charset="0"/>
                <a:cs typeface="Times New Roman" pitchFamily="18" charset="0"/>
              </a:rPr>
              <a:t>Cedrus</a:t>
            </a:r>
            <a:r>
              <a:rPr lang="en-US" dirty="0" smtClean="0">
                <a:latin typeface="Times New Roman" pitchFamily="18" charset="0"/>
                <a:cs typeface="Times New Roman" pitchFamily="18" charset="0"/>
              </a:rPr>
              <a:t> species</a:t>
            </a:r>
          </a:p>
          <a:p>
            <a:pPr marL="109728" indent="0">
              <a:buNone/>
            </a:pPr>
            <a:endParaRPr lang="en-US" dirty="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endParaRPr lang="en-US" dirty="0"/>
          </a:p>
        </p:txBody>
      </p:sp>
      <p:pic>
        <p:nvPicPr>
          <p:cNvPr id="13318" name="Picture 6" descr="C:\Users\atif\Desktop\Alpha_cadinene.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0" y="2667000"/>
            <a:ext cx="3810000" cy="2590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26372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Times New Roman" pitchFamily="18" charset="0"/>
                <a:cs typeface="Times New Roman" pitchFamily="18" charset="0"/>
              </a:rPr>
              <a:t>They are mainly </a:t>
            </a:r>
            <a:r>
              <a:rPr lang="en-US" dirty="0" smtClean="0">
                <a:latin typeface="Times New Roman" pitchFamily="18" charset="0"/>
                <a:cs typeface="Times New Roman" pitchFamily="18" charset="0"/>
              </a:rPr>
              <a:t>resinous substances </a:t>
            </a:r>
            <a:r>
              <a:rPr lang="en-US" dirty="0">
                <a:latin typeface="Times New Roman" pitchFamily="18" charset="0"/>
                <a:cs typeface="Times New Roman" pitchFamily="18" charset="0"/>
              </a:rPr>
              <a:t>found in </a:t>
            </a:r>
            <a:r>
              <a:rPr lang="en-US" dirty="0" smtClean="0">
                <a:latin typeface="Times New Roman" pitchFamily="18" charset="0"/>
                <a:cs typeface="Times New Roman" pitchFamily="18" charset="0"/>
              </a:rPr>
              <a:t>plants</a:t>
            </a:r>
          </a:p>
          <a:p>
            <a:pPr marL="109728"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Abietic</a:t>
            </a:r>
            <a:r>
              <a:rPr lang="en-US" dirty="0" smtClean="0">
                <a:latin typeface="Times New Roman" pitchFamily="18" charset="0"/>
                <a:cs typeface="Times New Roman" pitchFamily="18" charset="0"/>
              </a:rPr>
              <a:t> acid.</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Similarly</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Gibberellic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acid which are </a:t>
            </a:r>
            <a:r>
              <a:rPr lang="en-US" dirty="0" err="1">
                <a:latin typeface="Times New Roman" pitchFamily="18" charset="0"/>
                <a:cs typeface="Times New Roman" pitchFamily="18" charset="0"/>
              </a:rPr>
              <a:t>diterpenoids</a:t>
            </a:r>
            <a:r>
              <a:rPr lang="en-US" dirty="0">
                <a:latin typeface="Times New Roman" pitchFamily="18" charset="0"/>
                <a:cs typeface="Times New Roman" pitchFamily="18" charset="0"/>
              </a:rPr>
              <a:t> are found in higher plants have a marked effect on growth of </a:t>
            </a:r>
            <a:r>
              <a:rPr lang="en-US" dirty="0" smtClean="0">
                <a:latin typeface="Times New Roman" pitchFamily="18" charset="0"/>
                <a:cs typeface="Times New Roman" pitchFamily="18" charset="0"/>
              </a:rPr>
              <a:t>seedlings.</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Vitamin </a:t>
            </a:r>
            <a:r>
              <a:rPr lang="en-US" dirty="0">
                <a:latin typeface="Times New Roman" pitchFamily="18" charset="0"/>
                <a:cs typeface="Times New Roman" pitchFamily="18" charset="0"/>
              </a:rPr>
              <a:t>A is another </a:t>
            </a:r>
            <a:r>
              <a:rPr lang="en-US" dirty="0" err="1">
                <a:latin typeface="Times New Roman" pitchFamily="18" charset="0"/>
                <a:cs typeface="Times New Roman" pitchFamily="18" charset="0"/>
              </a:rPr>
              <a:t>diterpenoid</a:t>
            </a:r>
            <a:r>
              <a:rPr lang="en-US" dirty="0">
                <a:latin typeface="Times New Roman" pitchFamily="18" charset="0"/>
                <a:cs typeface="Times New Roman" pitchFamily="18" charset="0"/>
              </a:rPr>
              <a:t> which is found in some plants under carotenes </a:t>
            </a:r>
            <a:r>
              <a:rPr lang="en-US" dirty="0" err="1">
                <a:latin typeface="Times New Roman" pitchFamily="18" charset="0"/>
                <a:cs typeface="Times New Roman" pitchFamily="18" charset="0"/>
              </a:rPr>
              <a:t>i.e</a:t>
            </a:r>
            <a:r>
              <a:rPr lang="en-US" dirty="0">
                <a:latin typeface="Times New Roman" pitchFamily="18" charset="0"/>
                <a:cs typeface="Times New Roman" pitchFamily="18" charset="0"/>
              </a:rPr>
              <a:t> Alpha Carotenes and Beta Carotenes.</a:t>
            </a:r>
          </a:p>
        </p:txBody>
      </p:sp>
      <p:sp>
        <p:nvSpPr>
          <p:cNvPr id="3" name="Title 2"/>
          <p:cNvSpPr>
            <a:spLocks noGrp="1"/>
          </p:cNvSpPr>
          <p:nvPr>
            <p:ph type="title"/>
          </p:nvPr>
        </p:nvSpPr>
        <p:spPr/>
        <p:txBody>
          <a:bodyPr>
            <a:normAutofit/>
          </a:bodyPr>
          <a:lstStyle/>
          <a:p>
            <a:r>
              <a:rPr lang="en-US" sz="2800" dirty="0" smtClean="0">
                <a:solidFill>
                  <a:schemeClr val="tx1"/>
                </a:solidFill>
                <a:latin typeface="Times New Roman" pitchFamily="18" charset="0"/>
                <a:cs typeface="Times New Roman" pitchFamily="18" charset="0"/>
              </a:rPr>
              <a:t>4. </a:t>
            </a:r>
            <a:r>
              <a:rPr lang="en-US" sz="2800" dirty="0" err="1" smtClean="0">
                <a:solidFill>
                  <a:schemeClr val="tx1"/>
                </a:solidFill>
                <a:latin typeface="Times New Roman" pitchFamily="18" charset="0"/>
                <a:cs typeface="Times New Roman" pitchFamily="18" charset="0"/>
              </a:rPr>
              <a:t>Diterpenes</a:t>
            </a:r>
            <a:r>
              <a:rPr lang="en-US" sz="2800" dirty="0" smtClean="0">
                <a:solidFill>
                  <a:schemeClr val="tx1"/>
                </a:solidFill>
                <a:latin typeface="Times New Roman" pitchFamily="18" charset="0"/>
                <a:cs typeface="Times New Roman" pitchFamily="18" charset="0"/>
              </a:rPr>
              <a:t>/</a:t>
            </a:r>
            <a:r>
              <a:rPr lang="en-US" sz="2800" dirty="0" err="1" smtClean="0">
                <a:solidFill>
                  <a:schemeClr val="tx1"/>
                </a:solidFill>
                <a:latin typeface="Times New Roman" pitchFamily="18" charset="0"/>
                <a:cs typeface="Times New Roman" pitchFamily="18" charset="0"/>
              </a:rPr>
              <a:t>Diterpenoid</a:t>
            </a:r>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Compounds (C=20)</a:t>
            </a:r>
          </a:p>
        </p:txBody>
      </p:sp>
    </p:spTree>
    <p:extLst>
      <p:ext uri="{BB962C8B-B14F-4D97-AF65-F5344CB8AC3E}">
        <p14:creationId xmlns="" xmlns:p14="http://schemas.microsoft.com/office/powerpoint/2010/main" val="2291988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lstStyle/>
          <a:p>
            <a:pPr marL="109728" indent="0">
              <a:buNone/>
            </a:pPr>
            <a:r>
              <a:rPr lang="en-US" dirty="0" smtClean="0">
                <a:solidFill>
                  <a:srgbClr val="C00000"/>
                </a:solidFill>
                <a:latin typeface="Times New Roman" pitchFamily="18" charset="0"/>
                <a:cs typeface="Times New Roman" pitchFamily="18" charset="0"/>
              </a:rPr>
              <a:t>a) Acyclic </a:t>
            </a:r>
            <a:endParaRPr lang="en-US" dirty="0">
              <a:solidFill>
                <a:srgbClr val="C00000"/>
              </a:solidFill>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Phytol</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found with the </a:t>
            </a:r>
            <a:r>
              <a:rPr lang="en-US" dirty="0" smtClean="0">
                <a:latin typeface="Times New Roman" pitchFamily="18" charset="0"/>
                <a:cs typeface="Times New Roman" pitchFamily="18" charset="0"/>
              </a:rPr>
              <a:t>chlorophyll.</a:t>
            </a:r>
          </a:p>
          <a:p>
            <a:pPr marL="109728" indent="0">
              <a:buNone/>
            </a:pPr>
            <a:endParaRPr lang="en-US" dirty="0">
              <a:latin typeface="Times New Roman" pitchFamily="18" charset="0"/>
              <a:cs typeface="Times New Roman" pitchFamily="18" charset="0"/>
            </a:endParaRPr>
          </a:p>
          <a:p>
            <a:pPr marL="109728" indent="0">
              <a:buNone/>
            </a:pPr>
            <a:endParaRPr lang="en-US" dirty="0"/>
          </a:p>
        </p:txBody>
      </p:sp>
      <p:pic>
        <p:nvPicPr>
          <p:cNvPr id="1433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2636909"/>
            <a:ext cx="5943600" cy="2490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95372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pPr marL="109728" indent="0">
              <a:buNone/>
            </a:pPr>
            <a:r>
              <a:rPr lang="en-US" dirty="0" smtClean="0">
                <a:solidFill>
                  <a:srgbClr val="C00000"/>
                </a:solidFill>
                <a:latin typeface="Times New Roman" pitchFamily="18" charset="0"/>
                <a:cs typeface="Times New Roman" pitchFamily="18" charset="0"/>
              </a:rPr>
              <a:t>b) Monocyclic </a:t>
            </a:r>
            <a:r>
              <a:rPr lang="en-US" dirty="0" err="1" smtClean="0">
                <a:solidFill>
                  <a:srgbClr val="C00000"/>
                </a:solidFill>
                <a:latin typeface="Times New Roman" pitchFamily="18" charset="0"/>
                <a:cs typeface="Times New Roman" pitchFamily="18" charset="0"/>
              </a:rPr>
              <a:t>diterpenes</a:t>
            </a:r>
            <a:endParaRPr lang="en-US" dirty="0">
              <a:solidFill>
                <a:srgbClr val="C00000"/>
              </a:solidFill>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Alpha </a:t>
            </a:r>
            <a:r>
              <a:rPr lang="en-US" dirty="0" err="1">
                <a:latin typeface="Times New Roman" pitchFamily="18" charset="0"/>
                <a:cs typeface="Times New Roman" pitchFamily="18" charset="0"/>
              </a:rPr>
              <a:t>Camphorene</a:t>
            </a:r>
            <a:r>
              <a:rPr lang="en-US" dirty="0">
                <a:latin typeface="Times New Roman" pitchFamily="18" charset="0"/>
                <a:cs typeface="Times New Roman" pitchFamily="18" charset="0"/>
              </a:rPr>
              <a:t> found in </a:t>
            </a:r>
            <a:r>
              <a:rPr lang="en-US" i="1" dirty="0" err="1" smtClean="0">
                <a:latin typeface="Times New Roman" pitchFamily="18" charset="0"/>
                <a:cs typeface="Times New Roman" pitchFamily="18" charset="0"/>
              </a:rPr>
              <a:t>Cinnamum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camphora</a:t>
            </a:r>
            <a:r>
              <a:rPr lang="en-US" i="1" dirty="0" smtClean="0">
                <a:latin typeface="Times New Roman" pitchFamily="18" charset="0"/>
                <a:cs typeface="Times New Roman" pitchFamily="18" charset="0"/>
              </a:rPr>
              <a:t>.</a:t>
            </a:r>
            <a:endParaRPr lang="en-US" i="1" dirty="0">
              <a:latin typeface="Times New Roman" pitchFamily="18" charset="0"/>
              <a:cs typeface="Times New Roman" pitchFamily="18" charset="0"/>
            </a:endParaRPr>
          </a:p>
          <a:p>
            <a:endParaRPr lang="en-US" dirty="0"/>
          </a:p>
        </p:txBody>
      </p:sp>
      <p:pic>
        <p:nvPicPr>
          <p:cNvPr id="15362" name="Picture 2" descr="C:\Users\atif\Desktop\532-87-6.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62200" y="2570018"/>
            <a:ext cx="4876800" cy="2133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27191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lstStyle/>
          <a:p>
            <a:pPr marL="109728" indent="0">
              <a:buNone/>
            </a:pPr>
            <a:r>
              <a:rPr lang="en-US" dirty="0" smtClean="0">
                <a:solidFill>
                  <a:srgbClr val="C00000"/>
                </a:solidFill>
                <a:latin typeface="Times New Roman" pitchFamily="18" charset="0"/>
                <a:cs typeface="Times New Roman" pitchFamily="18" charset="0"/>
              </a:rPr>
              <a:t>c) </a:t>
            </a:r>
            <a:r>
              <a:rPr lang="en-US" dirty="0" err="1" smtClean="0">
                <a:solidFill>
                  <a:srgbClr val="C00000"/>
                </a:solidFill>
                <a:latin typeface="Times New Roman" pitchFamily="18" charset="0"/>
                <a:cs typeface="Times New Roman" pitchFamily="18" charset="0"/>
              </a:rPr>
              <a:t>Dicyclic</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diterpenes</a:t>
            </a:r>
            <a:endParaRPr lang="en-US" dirty="0">
              <a:solidFill>
                <a:srgbClr val="C00000"/>
              </a:solidFill>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     </a:t>
            </a:r>
          </a:p>
          <a:p>
            <a:pPr marL="109728" indent="0">
              <a:buNone/>
            </a:pPr>
            <a:r>
              <a:rPr lang="en-US" dirty="0" err="1" smtClean="0">
                <a:latin typeface="Times New Roman" pitchFamily="18" charset="0"/>
                <a:cs typeface="Times New Roman" pitchFamily="18" charset="0"/>
              </a:rPr>
              <a:t>Agathic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Acid found in </a:t>
            </a:r>
            <a:r>
              <a:rPr lang="en-US" i="1" dirty="0" err="1" smtClean="0">
                <a:latin typeface="Times New Roman" pitchFamily="18" charset="0"/>
                <a:cs typeface="Times New Roman" pitchFamily="18" charset="0"/>
              </a:rPr>
              <a:t>Agathis</a:t>
            </a:r>
            <a:r>
              <a:rPr lang="en-US" i="1" dirty="0" smtClean="0">
                <a:latin typeface="Times New Roman" pitchFamily="18" charset="0"/>
                <a:cs typeface="Times New Roman" pitchFamily="18" charset="0"/>
              </a:rPr>
              <a:t> alba.</a:t>
            </a:r>
            <a:endParaRPr lang="en-US" i="1" dirty="0">
              <a:latin typeface="Times New Roman" pitchFamily="18" charset="0"/>
              <a:cs typeface="Times New Roman" pitchFamily="18" charset="0"/>
            </a:endParaRPr>
          </a:p>
          <a:p>
            <a:endParaRPr lang="en-US" dirty="0"/>
          </a:p>
        </p:txBody>
      </p:sp>
      <p:pic>
        <p:nvPicPr>
          <p:cNvPr id="16386" name="Picture 2" descr="C:\Users\atif\Desktop\imgb0013.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38400" y="2667000"/>
            <a:ext cx="4648200" cy="2743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66980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081272"/>
          </a:xfrm>
        </p:spPr>
        <p:txBody>
          <a:bodyPr>
            <a:normAutofit/>
          </a:bodyPr>
          <a:lstStyle/>
          <a:p>
            <a:endParaRPr lang="en-US" dirty="0"/>
          </a:p>
          <a:p>
            <a:pPr marL="109728" indent="0" algn="ctr">
              <a:buNone/>
            </a:pPr>
            <a:endParaRPr lang="en-US" dirty="0" smtClean="0">
              <a:latin typeface="Times New Roman" pitchFamily="18" charset="0"/>
              <a:cs typeface="Times New Roman" pitchFamily="18" charset="0"/>
            </a:endParaRPr>
          </a:p>
          <a:p>
            <a:pPr marL="109728" indent="0" algn="ctr">
              <a:buNone/>
            </a:pPr>
            <a:r>
              <a:rPr lang="en-US" sz="2800" dirty="0" smtClean="0">
                <a:latin typeface="Times New Roman" pitchFamily="18" charset="0"/>
                <a:cs typeface="Times New Roman" pitchFamily="18" charset="0"/>
              </a:rPr>
              <a:t>As </a:t>
            </a:r>
            <a:r>
              <a:rPr lang="en-US" sz="2800" dirty="0">
                <a:latin typeface="Times New Roman" pitchFamily="18" charset="0"/>
                <a:cs typeface="Times New Roman" pitchFamily="18" charset="0"/>
              </a:rPr>
              <a:t>the name indicate these oils have particular smell or </a:t>
            </a:r>
            <a:r>
              <a:rPr lang="en-US" sz="2800" dirty="0" smtClean="0">
                <a:latin typeface="Times New Roman" pitchFamily="18" charset="0"/>
                <a:cs typeface="Times New Roman" pitchFamily="18" charset="0"/>
              </a:rPr>
              <a:t>odor </a:t>
            </a:r>
            <a:r>
              <a:rPr lang="en-US" sz="2800" dirty="0">
                <a:latin typeface="Times New Roman" pitchFamily="18" charset="0"/>
                <a:cs typeface="Times New Roman" pitchFamily="18" charset="0"/>
              </a:rPr>
              <a:t>and are </a:t>
            </a:r>
            <a:r>
              <a:rPr lang="en-US" sz="2800" dirty="0" smtClean="0">
                <a:latin typeface="Times New Roman" pitchFamily="18" charset="0"/>
                <a:cs typeface="Times New Roman" pitchFamily="18" charset="0"/>
              </a:rPr>
              <a:t>volatile in nature. They are colorless when fresh but darker in color after </a:t>
            </a:r>
            <a:r>
              <a:rPr lang="en-US" sz="2800" dirty="0">
                <a:latin typeface="Times New Roman" pitchFamily="18" charset="0"/>
                <a:cs typeface="Times New Roman" pitchFamily="18" charset="0"/>
              </a:rPr>
              <a:t>prolonged storage due to oxidation, so they should be placed in dry place. </a:t>
            </a:r>
            <a:endParaRPr lang="en-US" sz="2800"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 xmlns:p14="http://schemas.microsoft.com/office/powerpoint/2010/main" val="23445591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pPr marL="109728" indent="0">
              <a:buNone/>
            </a:pPr>
            <a:r>
              <a:rPr lang="en-US" dirty="0" smtClean="0">
                <a:solidFill>
                  <a:srgbClr val="C00000"/>
                </a:solidFill>
                <a:latin typeface="Times New Roman" pitchFamily="18" charset="0"/>
                <a:cs typeface="Times New Roman" pitchFamily="18" charset="0"/>
              </a:rPr>
              <a:t>d) Tricyclic </a:t>
            </a:r>
            <a:r>
              <a:rPr lang="en-US" dirty="0" err="1" smtClean="0">
                <a:solidFill>
                  <a:srgbClr val="C00000"/>
                </a:solidFill>
                <a:latin typeface="Times New Roman" pitchFamily="18" charset="0"/>
                <a:cs typeface="Times New Roman" pitchFamily="18" charset="0"/>
              </a:rPr>
              <a:t>diterpenes</a:t>
            </a:r>
            <a:endParaRPr lang="en-US" dirty="0">
              <a:solidFill>
                <a:srgbClr val="C00000"/>
              </a:solidFill>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Abietic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Acid found in </a:t>
            </a:r>
            <a:r>
              <a:rPr lang="en-US" dirty="0" err="1">
                <a:latin typeface="Times New Roman" pitchFamily="18" charset="0"/>
                <a:cs typeface="Times New Roman" pitchFamily="18" charset="0"/>
              </a:rPr>
              <a:t>Pinus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species.</a:t>
            </a:r>
          </a:p>
          <a:p>
            <a:pPr marL="109728" indent="0">
              <a:buNone/>
            </a:pPr>
            <a:endParaRPr lang="en-US" dirty="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p:txBody>
      </p:sp>
      <p:pic>
        <p:nvPicPr>
          <p:cNvPr id="17410" name="Picture 2" descr="C:\Users\atif\Desktop\download.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15836" y="2819400"/>
            <a:ext cx="4495800" cy="2590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14634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lstStyle/>
          <a:p>
            <a:pPr marL="109728" indent="0">
              <a:buNone/>
            </a:pPr>
            <a:r>
              <a:rPr lang="en-US" dirty="0">
                <a:latin typeface="Times New Roman" pitchFamily="18" charset="0"/>
                <a:cs typeface="Times New Roman" pitchFamily="18" charset="0"/>
              </a:rPr>
              <a:t>These are mainly found in plants in resins in the form of esters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Quinovic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Acid found in Cinchona.</a:t>
            </a:r>
          </a:p>
        </p:txBody>
      </p:sp>
      <p:sp>
        <p:nvSpPr>
          <p:cNvPr id="3" name="Title 2"/>
          <p:cNvSpPr>
            <a:spLocks noGrp="1"/>
          </p:cNvSpPr>
          <p:nvPr>
            <p:ph type="title"/>
          </p:nvPr>
        </p:nvSpPr>
        <p:spPr/>
        <p:txBody>
          <a:bodyPr>
            <a:normAutofit/>
          </a:bodyPr>
          <a:lstStyle/>
          <a:p>
            <a:r>
              <a:rPr lang="en-US" sz="2800" dirty="0" smtClean="0">
                <a:solidFill>
                  <a:schemeClr val="tx1"/>
                </a:solidFill>
                <a:latin typeface="Times New Roman" pitchFamily="18" charset="0"/>
                <a:cs typeface="Times New Roman" pitchFamily="18" charset="0"/>
              </a:rPr>
              <a:t>5.Triterpenes/</a:t>
            </a:r>
            <a:r>
              <a:rPr lang="en-US" sz="2800" dirty="0" err="1" smtClean="0">
                <a:solidFill>
                  <a:schemeClr val="tx1"/>
                </a:solidFill>
                <a:latin typeface="Times New Roman" pitchFamily="18" charset="0"/>
                <a:cs typeface="Times New Roman" pitchFamily="18" charset="0"/>
              </a:rPr>
              <a:t>Triterpenoid</a:t>
            </a:r>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Compounds (C=30)</a:t>
            </a:r>
          </a:p>
        </p:txBody>
      </p:sp>
      <p:pic>
        <p:nvPicPr>
          <p:cNvPr id="1843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8800" y="2819400"/>
            <a:ext cx="5029200" cy="281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28697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lstStyle/>
          <a:p>
            <a:pPr marL="109728" indent="0">
              <a:buNone/>
            </a:pPr>
            <a:r>
              <a:rPr lang="en-US" dirty="0" smtClean="0">
                <a:solidFill>
                  <a:srgbClr val="C00000"/>
                </a:solidFill>
                <a:latin typeface="Times New Roman" pitchFamily="18" charset="0"/>
                <a:cs typeface="Times New Roman" pitchFamily="18" charset="0"/>
              </a:rPr>
              <a:t>a) Acyclic </a:t>
            </a:r>
            <a:r>
              <a:rPr lang="en-US" dirty="0" err="1" smtClean="0">
                <a:solidFill>
                  <a:srgbClr val="C00000"/>
                </a:solidFill>
                <a:latin typeface="Times New Roman" pitchFamily="18" charset="0"/>
                <a:cs typeface="Times New Roman" pitchFamily="18" charset="0"/>
              </a:rPr>
              <a:t>Triterpenes</a:t>
            </a:r>
            <a:endParaRPr lang="en-US" dirty="0" smtClean="0">
              <a:solidFill>
                <a:srgbClr val="C00000"/>
              </a:solidFill>
              <a:latin typeface="Times New Roman" pitchFamily="18" charset="0"/>
              <a:cs typeface="Times New Roman" pitchFamily="18" charset="0"/>
            </a:endParaRPr>
          </a:p>
          <a:p>
            <a:pPr marL="109728" indent="0">
              <a:buNone/>
            </a:pPr>
            <a:endParaRPr lang="en-US" dirty="0" smtClean="0">
              <a:solidFill>
                <a:srgbClr val="C00000"/>
              </a:solidFill>
              <a:latin typeface="Times New Roman" pitchFamily="18" charset="0"/>
              <a:cs typeface="Times New Roman" pitchFamily="18" charset="0"/>
            </a:endParaRPr>
          </a:p>
          <a:p>
            <a:pPr marL="109728" indent="0">
              <a:buNone/>
            </a:pP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squalene</a:t>
            </a:r>
            <a:endParaRPr lang="en-US" dirty="0" smtClean="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p:txBody>
      </p:sp>
      <p:pic>
        <p:nvPicPr>
          <p:cNvPr id="19458" name="Picture 2" descr="C:\Users\atif\Desktop\g-1171.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9836" y="3200400"/>
            <a:ext cx="7610475" cy="1390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34520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pPr marL="109728" indent="0">
              <a:buNone/>
            </a:pPr>
            <a:r>
              <a:rPr lang="en-US" dirty="0" smtClean="0">
                <a:solidFill>
                  <a:srgbClr val="C00000"/>
                </a:solidFill>
                <a:latin typeface="Times New Roman" pitchFamily="18" charset="0"/>
                <a:cs typeface="Times New Roman" pitchFamily="18" charset="0"/>
              </a:rPr>
              <a:t>b) Tetracyclic </a:t>
            </a:r>
            <a:r>
              <a:rPr lang="en-US" dirty="0" err="1">
                <a:solidFill>
                  <a:srgbClr val="C00000"/>
                </a:solidFill>
                <a:latin typeface="Times New Roman" pitchFamily="18" charset="0"/>
                <a:cs typeface="Times New Roman" pitchFamily="18" charset="0"/>
              </a:rPr>
              <a:t>Terpenoid</a:t>
            </a:r>
            <a:r>
              <a:rPr lang="en-US" dirty="0">
                <a:solidFill>
                  <a:srgbClr val="C00000"/>
                </a:solidFill>
                <a:latin typeface="Times New Roman" pitchFamily="18" charset="0"/>
                <a:cs typeface="Times New Roman" pitchFamily="18" charset="0"/>
              </a:rPr>
              <a:t> Compounds</a:t>
            </a:r>
          </a:p>
          <a:p>
            <a:pPr marL="109728" indent="0">
              <a:buNone/>
            </a:pPr>
            <a:r>
              <a:rPr lang="en-US" dirty="0" smtClean="0">
                <a:latin typeface="Times New Roman" pitchFamily="18" charset="0"/>
                <a:cs typeface="Times New Roman" pitchFamily="18" charset="0"/>
              </a:rPr>
              <a:t> </a:t>
            </a:r>
          </a:p>
          <a:p>
            <a:pPr marL="109728" indent="0">
              <a:buNone/>
            </a:pP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Stigmasterol</a:t>
            </a:r>
            <a:endParaRPr lang="en-US" dirty="0">
              <a:latin typeface="Times New Roman" pitchFamily="18" charset="0"/>
              <a:cs typeface="Times New Roman" pitchFamily="18" charset="0"/>
            </a:endParaRPr>
          </a:p>
          <a:p>
            <a:pPr marL="109728" indent="0">
              <a:buNone/>
            </a:pPr>
            <a:endParaRPr lang="en-US" dirty="0"/>
          </a:p>
        </p:txBody>
      </p:sp>
      <p:pic>
        <p:nvPicPr>
          <p:cNvPr id="2048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57400" y="2605088"/>
            <a:ext cx="5410200" cy="2728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915386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685800"/>
            <a:ext cx="9067800" cy="5181600"/>
          </a:xfrm>
        </p:spPr>
        <p:txBody>
          <a:bodyPr/>
          <a:lstStyle/>
          <a:p>
            <a:pPr marL="109728" indent="0">
              <a:buNone/>
            </a:pPr>
            <a:r>
              <a:rPr lang="en-US" dirty="0" smtClean="0">
                <a:solidFill>
                  <a:srgbClr val="C00000"/>
                </a:solidFill>
                <a:latin typeface="Times New Roman" pitchFamily="18" charset="0"/>
                <a:cs typeface="Times New Roman" pitchFamily="18" charset="0"/>
              </a:rPr>
              <a:t>c) </a:t>
            </a:r>
            <a:r>
              <a:rPr lang="en-US" dirty="0" err="1" smtClean="0">
                <a:solidFill>
                  <a:srgbClr val="C00000"/>
                </a:solidFill>
                <a:latin typeface="Times New Roman" pitchFamily="18" charset="0"/>
                <a:cs typeface="Times New Roman" pitchFamily="18" charset="0"/>
              </a:rPr>
              <a:t>Pentacyclic</a:t>
            </a:r>
            <a:r>
              <a:rPr lang="en-US" dirty="0" smtClean="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Terpenes</a:t>
            </a:r>
            <a:endParaRPr lang="en-US" dirty="0">
              <a:solidFill>
                <a:srgbClr val="C00000"/>
              </a:solidFill>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Alpha </a:t>
            </a:r>
            <a:r>
              <a:rPr lang="en-US" dirty="0" err="1" smtClean="0">
                <a:latin typeface="Times New Roman" pitchFamily="18" charset="0"/>
                <a:cs typeface="Times New Roman" pitchFamily="18" charset="0"/>
              </a:rPr>
              <a:t>amyrin</a:t>
            </a:r>
            <a:endParaRPr lang="en-US" dirty="0">
              <a:latin typeface="Times New Roman" pitchFamily="18" charset="0"/>
              <a:cs typeface="Times New Roman" pitchFamily="18" charset="0"/>
            </a:endParaRPr>
          </a:p>
          <a:p>
            <a:pPr marL="109728" indent="0">
              <a:buNone/>
            </a:pPr>
            <a:endParaRPr lang="en-US" dirty="0" smtClean="0"/>
          </a:p>
          <a:p>
            <a:pPr marL="109728" indent="0">
              <a:buNone/>
            </a:pPr>
            <a:endParaRPr lang="en-US" dirty="0" smtClean="0"/>
          </a:p>
        </p:txBody>
      </p:sp>
      <p:pic>
        <p:nvPicPr>
          <p:cNvPr id="21506" name="Picture 2" descr="C:\Users\atif\Desktop\AlphaAmyrin.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8800" y="2590800"/>
            <a:ext cx="5181600" cy="2895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947736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are carotenoid pigment and the most important pigments are yellow and orange red. They are found </a:t>
            </a:r>
            <a:r>
              <a:rPr lang="en-US" dirty="0" smtClean="0">
                <a:latin typeface="Times New Roman" pitchFamily="18" charset="0"/>
                <a:cs typeface="Times New Roman" pitchFamily="18" charset="0"/>
              </a:rPr>
              <a:t>along with </a:t>
            </a:r>
            <a:r>
              <a:rPr lang="en-US" dirty="0">
                <a:latin typeface="Times New Roman" pitchFamily="18" charset="0"/>
                <a:cs typeface="Times New Roman" pitchFamily="18" charset="0"/>
              </a:rPr>
              <a:t>the chlorophyll in the photosynthetic tissue.</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red </a:t>
            </a:r>
            <a:r>
              <a:rPr lang="en-US" dirty="0" smtClean="0">
                <a:latin typeface="Times New Roman" pitchFamily="18" charset="0"/>
                <a:cs typeface="Times New Roman" pitchFamily="18" charset="0"/>
              </a:rPr>
              <a:t>color </a:t>
            </a:r>
            <a:r>
              <a:rPr lang="en-US" dirty="0">
                <a:latin typeface="Times New Roman" pitchFamily="18" charset="0"/>
                <a:cs typeface="Times New Roman" pitchFamily="18" charset="0"/>
              </a:rPr>
              <a:t>of tomato and the </a:t>
            </a:r>
            <a:r>
              <a:rPr lang="en-US" dirty="0" smtClean="0">
                <a:latin typeface="Times New Roman" pitchFamily="18" charset="0"/>
                <a:cs typeface="Times New Roman" pitchFamily="18" charset="0"/>
              </a:rPr>
              <a:t>color </a:t>
            </a:r>
            <a:r>
              <a:rPr lang="en-US" dirty="0">
                <a:latin typeface="Times New Roman" pitchFamily="18" charset="0"/>
                <a:cs typeface="Times New Roman" pitchFamily="18" charset="0"/>
              </a:rPr>
              <a:t>of orange are due to </a:t>
            </a:r>
            <a:r>
              <a:rPr lang="en-US" dirty="0" smtClean="0">
                <a:latin typeface="Times New Roman" pitchFamily="18" charset="0"/>
                <a:cs typeface="Times New Roman" pitchFamily="18" charset="0"/>
              </a:rPr>
              <a:t>lycopene. </a:t>
            </a:r>
            <a:r>
              <a:rPr lang="en-US" dirty="0">
                <a:latin typeface="Times New Roman" pitchFamily="18" charset="0"/>
                <a:cs typeface="Times New Roman" pitchFamily="18" charset="0"/>
              </a:rPr>
              <a:t>Greater variation in structure  is noted  in the fruits and in the petals.</a:t>
            </a:r>
          </a:p>
          <a:p>
            <a:endParaRPr lang="en-US" dirty="0"/>
          </a:p>
        </p:txBody>
      </p:sp>
      <p:sp>
        <p:nvSpPr>
          <p:cNvPr id="3" name="Title 2"/>
          <p:cNvSpPr>
            <a:spLocks noGrp="1"/>
          </p:cNvSpPr>
          <p:nvPr>
            <p:ph type="title"/>
          </p:nvPr>
        </p:nvSpPr>
        <p:spPr>
          <a:xfrm>
            <a:off x="457200" y="457200"/>
            <a:ext cx="8229600" cy="609600"/>
          </a:xfrm>
        </p:spPr>
        <p:txBody>
          <a:bodyPr>
            <a:normAutofit fontScale="90000"/>
          </a:bodyPr>
          <a:lstStyle/>
          <a:p>
            <a:r>
              <a:rPr lang="en-US" sz="3100" dirty="0" smtClean="0">
                <a:solidFill>
                  <a:schemeClr val="tx1"/>
                </a:solidFill>
                <a:latin typeface="Times New Roman" pitchFamily="18" charset="0"/>
                <a:cs typeface="Times New Roman" pitchFamily="18" charset="0"/>
              </a:rPr>
              <a:t/>
            </a:r>
            <a:br>
              <a:rPr lang="en-US" sz="3100" dirty="0" smtClean="0">
                <a:solidFill>
                  <a:schemeClr val="tx1"/>
                </a:solidFill>
                <a:latin typeface="Times New Roman" pitchFamily="18" charset="0"/>
                <a:cs typeface="Times New Roman" pitchFamily="18" charset="0"/>
              </a:rPr>
            </a:br>
            <a:r>
              <a:rPr lang="en-US" sz="3100" dirty="0" smtClean="0">
                <a:solidFill>
                  <a:schemeClr val="tx1"/>
                </a:solidFill>
                <a:latin typeface="Times New Roman" pitchFamily="18" charset="0"/>
                <a:cs typeface="Times New Roman" pitchFamily="18" charset="0"/>
              </a:rPr>
              <a:t>6. </a:t>
            </a:r>
            <a:r>
              <a:rPr lang="en-US" sz="3100" dirty="0" err="1" smtClean="0">
                <a:solidFill>
                  <a:schemeClr val="tx1"/>
                </a:solidFill>
                <a:latin typeface="Times New Roman" pitchFamily="18" charset="0"/>
                <a:cs typeface="Times New Roman" pitchFamily="18" charset="0"/>
              </a:rPr>
              <a:t>Tetraterpenoid</a:t>
            </a:r>
            <a:r>
              <a:rPr lang="en-US" sz="3100" dirty="0" smtClean="0">
                <a:solidFill>
                  <a:schemeClr val="tx1"/>
                </a:solidFill>
                <a:latin typeface="Times New Roman" pitchFamily="18" charset="0"/>
                <a:cs typeface="Times New Roman" pitchFamily="18" charset="0"/>
              </a:rPr>
              <a:t> </a:t>
            </a:r>
            <a:r>
              <a:rPr lang="en-US" sz="3100" dirty="0">
                <a:solidFill>
                  <a:schemeClr val="tx1"/>
                </a:solidFill>
                <a:latin typeface="Times New Roman" pitchFamily="18" charset="0"/>
                <a:cs typeface="Times New Roman" pitchFamily="18" charset="0"/>
              </a:rPr>
              <a:t>Compounds (C=40)</a:t>
            </a:r>
            <a:r>
              <a:rPr lang="en-US" dirty="0"/>
              <a:t/>
            </a:r>
            <a:br>
              <a:rPr lang="en-US" dirty="0"/>
            </a:br>
            <a:endParaRPr lang="en-US" dirty="0"/>
          </a:p>
        </p:txBody>
      </p:sp>
    </p:spTree>
    <p:extLst>
      <p:ext uri="{BB962C8B-B14F-4D97-AF65-F5344CB8AC3E}">
        <p14:creationId xmlns="" xmlns:p14="http://schemas.microsoft.com/office/powerpoint/2010/main" val="16803804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lstStyle/>
          <a:p>
            <a:pPr marL="109728" indent="0">
              <a:buNone/>
            </a:pPr>
            <a:r>
              <a:rPr lang="en-US" dirty="0" smtClean="0">
                <a:solidFill>
                  <a:srgbClr val="C00000"/>
                </a:solidFill>
                <a:latin typeface="Times New Roman" pitchFamily="18" charset="0"/>
                <a:cs typeface="Times New Roman" pitchFamily="18" charset="0"/>
              </a:rPr>
              <a:t>a) Acyclic </a:t>
            </a:r>
            <a:r>
              <a:rPr lang="en-US" dirty="0" err="1" smtClean="0">
                <a:solidFill>
                  <a:srgbClr val="C00000"/>
                </a:solidFill>
                <a:latin typeface="Times New Roman" pitchFamily="18" charset="0"/>
                <a:cs typeface="Times New Roman" pitchFamily="18" charset="0"/>
              </a:rPr>
              <a:t>tetraterpenoid</a:t>
            </a:r>
            <a:endParaRPr lang="en-US" dirty="0" smtClean="0">
              <a:solidFill>
                <a:srgbClr val="C00000"/>
              </a:solidFill>
              <a:latin typeface="Times New Roman" pitchFamily="18" charset="0"/>
              <a:cs typeface="Times New Roman" pitchFamily="18" charset="0"/>
            </a:endParaRPr>
          </a:p>
          <a:p>
            <a:pPr marL="109728" indent="0">
              <a:buNone/>
            </a:pPr>
            <a:endParaRPr lang="en-US" dirty="0" smtClean="0">
              <a:solidFill>
                <a:srgbClr val="C00000"/>
              </a:solidFill>
              <a:latin typeface="Times New Roman" pitchFamily="18" charset="0"/>
              <a:cs typeface="Times New Roman" pitchFamily="18" charset="0"/>
            </a:endParaRPr>
          </a:p>
          <a:p>
            <a:pPr marL="109728" indent="0">
              <a:buNone/>
            </a:pP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Lycopene </a:t>
            </a:r>
          </a:p>
          <a:p>
            <a:pPr marL="109728" indent="0">
              <a:buNone/>
            </a:pPr>
            <a:endParaRPr lang="en-US" dirty="0">
              <a:latin typeface="Times New Roman" pitchFamily="18" charset="0"/>
              <a:cs typeface="Times New Roman" pitchFamily="18" charset="0"/>
            </a:endParaRPr>
          </a:p>
        </p:txBody>
      </p:sp>
      <p:pic>
        <p:nvPicPr>
          <p:cNvPr id="22530" name="Picture 2" descr="C:\Users\atif\Desktop\chem_structure.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0" y="2438400"/>
            <a:ext cx="6781800" cy="304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577508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8229600" cy="5791200"/>
          </a:xfrm>
        </p:spPr>
        <p:txBody>
          <a:bodyPr/>
          <a:lstStyle/>
          <a:p>
            <a:pPr marL="109728" indent="0">
              <a:buNone/>
            </a:pPr>
            <a:r>
              <a:rPr lang="en-US" dirty="0" smtClean="0">
                <a:solidFill>
                  <a:srgbClr val="C00000"/>
                </a:solidFill>
                <a:latin typeface="Times New Roman" pitchFamily="18" charset="0"/>
                <a:cs typeface="Times New Roman" pitchFamily="18" charset="0"/>
              </a:rPr>
              <a:t>b) Monocyclic </a:t>
            </a:r>
            <a:r>
              <a:rPr lang="en-US" dirty="0" err="1" smtClean="0">
                <a:solidFill>
                  <a:srgbClr val="C00000"/>
                </a:solidFill>
                <a:latin typeface="Times New Roman" pitchFamily="18" charset="0"/>
                <a:cs typeface="Times New Roman" pitchFamily="18" charset="0"/>
              </a:rPr>
              <a:t>tetraterpenoid</a:t>
            </a:r>
            <a:endParaRPr lang="en-US" dirty="0" smtClean="0">
              <a:solidFill>
                <a:srgbClr val="C00000"/>
              </a:solidFill>
              <a:latin typeface="Times New Roman" pitchFamily="18" charset="0"/>
              <a:cs typeface="Times New Roman" pitchFamily="18" charset="0"/>
            </a:endParaRPr>
          </a:p>
          <a:p>
            <a:pPr marL="109728" indent="0">
              <a:buNone/>
            </a:pPr>
            <a:endParaRPr lang="en-US" dirty="0">
              <a:solidFill>
                <a:srgbClr val="C00000"/>
              </a:solidFill>
              <a:latin typeface="Times New Roman" pitchFamily="18" charset="0"/>
              <a:cs typeface="Times New Roman" pitchFamily="18" charset="0"/>
            </a:endParaRPr>
          </a:p>
          <a:p>
            <a:pPr marL="109728" indent="0">
              <a:buNone/>
            </a:pP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dirty="0" smtClean="0">
                <a:latin typeface="Calibri"/>
                <a:cs typeface="Calibri"/>
              </a:rPr>
              <a:t>ꙋ</a:t>
            </a:r>
            <a:r>
              <a:rPr lang="en-US" dirty="0" smtClean="0">
                <a:latin typeface="Times New Roman" pitchFamily="18" charset="0"/>
                <a:cs typeface="Times New Roman" pitchFamily="18" charset="0"/>
              </a:rPr>
              <a:t>- carotene</a:t>
            </a:r>
          </a:p>
          <a:p>
            <a:pPr marL="109728" indent="0">
              <a:buNone/>
            </a:pPr>
            <a:endParaRPr lang="en-US" dirty="0">
              <a:latin typeface="Times New Roman" pitchFamily="18" charset="0"/>
              <a:cs typeface="Times New Roman" pitchFamily="18" charset="0"/>
            </a:endParaRPr>
          </a:p>
        </p:txBody>
      </p:sp>
      <p:pic>
        <p:nvPicPr>
          <p:cNvPr id="23554" name="Picture 2" descr="C:\Users\atif\Desktop\download (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14400" y="2590800"/>
            <a:ext cx="6629400" cy="2209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851248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lstStyle/>
          <a:p>
            <a:pPr marL="109728" indent="0">
              <a:buNone/>
            </a:pPr>
            <a:r>
              <a:rPr lang="en-US" dirty="0" smtClean="0">
                <a:solidFill>
                  <a:srgbClr val="C00000"/>
                </a:solidFill>
                <a:latin typeface="Times New Roman" pitchFamily="18" charset="0"/>
                <a:cs typeface="Times New Roman" pitchFamily="18" charset="0"/>
              </a:rPr>
              <a:t>c) </a:t>
            </a:r>
            <a:r>
              <a:rPr lang="en-US" dirty="0" err="1" smtClean="0">
                <a:solidFill>
                  <a:srgbClr val="C00000"/>
                </a:solidFill>
                <a:latin typeface="Times New Roman" pitchFamily="18" charset="0"/>
                <a:cs typeface="Times New Roman" pitchFamily="18" charset="0"/>
              </a:rPr>
              <a:t>Dicyclic</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tetraterpenoid</a:t>
            </a:r>
            <a:r>
              <a:rPr lang="en-US" dirty="0" smtClean="0">
                <a:solidFill>
                  <a:srgbClr val="C00000"/>
                </a:solidFill>
                <a:latin typeface="Times New Roman" pitchFamily="18" charset="0"/>
                <a:cs typeface="Times New Roman" pitchFamily="18" charset="0"/>
              </a:rPr>
              <a:t> </a:t>
            </a:r>
          </a:p>
          <a:p>
            <a:pPr marL="109728" indent="0">
              <a:buNone/>
            </a:pPr>
            <a:endParaRPr lang="en-US" dirty="0" smtClean="0">
              <a:latin typeface="Times New Roman" pitchFamily="18" charset="0"/>
              <a:cs typeface="Times New Roman" pitchFamily="18" charset="0"/>
            </a:endParaRPr>
          </a:p>
          <a:p>
            <a:pPr marL="109728" indent="0">
              <a:buNone/>
            </a:pP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 carotene</a:t>
            </a:r>
          </a:p>
          <a:p>
            <a:pPr marL="109728" indent="0">
              <a:buNone/>
            </a:pPr>
            <a:endParaRPr lang="en-US" dirty="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p:txBody>
      </p:sp>
      <p:pic>
        <p:nvPicPr>
          <p:cNvPr id="24578" name="Picture 2" descr="C:\Users\atif\Desktop\download (2).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95400" y="2362200"/>
            <a:ext cx="6324600" cy="2971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25213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lnSpcReduction="10000"/>
          </a:bodyPr>
          <a:lstStyle/>
          <a:p>
            <a:r>
              <a:rPr lang="en-US" dirty="0" smtClean="0">
                <a:latin typeface="Times New Roman" pitchFamily="18" charset="0"/>
                <a:cs typeface="Times New Roman" pitchFamily="18" charset="0"/>
              </a:rPr>
              <a:t>The poly-</a:t>
            </a:r>
            <a:r>
              <a:rPr lang="en-US" dirty="0" err="1" smtClean="0">
                <a:latin typeface="Times New Roman" pitchFamily="18" charset="0"/>
                <a:cs typeface="Times New Roman" pitchFamily="18" charset="0"/>
              </a:rPr>
              <a:t>terpenoids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are the </a:t>
            </a:r>
            <a:r>
              <a:rPr lang="en-US" dirty="0" smtClean="0">
                <a:latin typeface="Times New Roman" pitchFamily="18" charset="0"/>
                <a:cs typeface="Times New Roman" pitchFamily="18" charset="0"/>
              </a:rPr>
              <a:t>compounds </a:t>
            </a:r>
            <a:r>
              <a:rPr lang="en-US" dirty="0">
                <a:latin typeface="Times New Roman" pitchFamily="18" charset="0"/>
                <a:cs typeface="Times New Roman" pitchFamily="18" charset="0"/>
              </a:rPr>
              <a:t>of many Isoprene units.</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Example</a:t>
            </a:r>
            <a:r>
              <a:rPr lang="en-US" dirty="0">
                <a:latin typeface="Times New Roman" pitchFamily="18" charset="0"/>
                <a:cs typeface="Times New Roman" pitchFamily="18" charset="0"/>
              </a:rPr>
              <a:t>: Rubber </a:t>
            </a:r>
          </a:p>
          <a:p>
            <a:r>
              <a:rPr lang="en-US" dirty="0">
                <a:latin typeface="Times New Roman" pitchFamily="18" charset="0"/>
                <a:cs typeface="Times New Roman" pitchFamily="18" charset="0"/>
              </a:rPr>
              <a:t>It is a </a:t>
            </a:r>
            <a:r>
              <a:rPr lang="en-US" dirty="0" err="1">
                <a:latin typeface="Times New Roman" pitchFamily="18" charset="0"/>
                <a:cs typeface="Times New Roman" pitchFamily="18" charset="0"/>
              </a:rPr>
              <a:t>polyterpenoid</a:t>
            </a:r>
            <a:r>
              <a:rPr lang="en-US" dirty="0">
                <a:latin typeface="Times New Roman" pitchFamily="18" charset="0"/>
                <a:cs typeface="Times New Roman" pitchFamily="18" charset="0"/>
              </a:rPr>
              <a:t> compound produced in the latex of about 300 genera of angiosperms.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Only </a:t>
            </a:r>
            <a:r>
              <a:rPr lang="en-US" dirty="0">
                <a:latin typeface="Times New Roman" pitchFamily="18" charset="0"/>
                <a:cs typeface="Times New Roman" pitchFamily="18" charset="0"/>
              </a:rPr>
              <a:t>HEVEA GENUS 	produce rubber on commercial scale in Malaysia and Indonesia.</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Rubber </a:t>
            </a:r>
            <a:r>
              <a:rPr lang="en-US" dirty="0">
                <a:latin typeface="Times New Roman" pitchFamily="18" charset="0"/>
                <a:cs typeface="Times New Roman" pitchFamily="18" charset="0"/>
              </a:rPr>
              <a:t>from </a:t>
            </a:r>
            <a:r>
              <a:rPr lang="en-US" i="1" dirty="0" err="1" smtClean="0">
                <a:solidFill>
                  <a:srgbClr val="C00000"/>
                </a:solidFill>
                <a:latin typeface="Times New Roman" pitchFamily="18" charset="0"/>
                <a:cs typeface="Times New Roman" pitchFamily="18" charset="0"/>
              </a:rPr>
              <a:t>Hevea</a:t>
            </a:r>
            <a:r>
              <a:rPr lang="en-US" i="1" dirty="0" smtClean="0">
                <a:solidFill>
                  <a:srgbClr val="C00000"/>
                </a:solidFill>
                <a:latin typeface="Times New Roman" pitchFamily="18" charset="0"/>
                <a:cs typeface="Times New Roman" pitchFamily="18" charset="0"/>
              </a:rPr>
              <a:t> </a:t>
            </a:r>
            <a:r>
              <a:rPr lang="en-US" i="1" dirty="0" err="1">
                <a:solidFill>
                  <a:srgbClr val="C00000"/>
                </a:solidFill>
                <a:latin typeface="Times New Roman" pitchFamily="18" charset="0"/>
                <a:cs typeface="Times New Roman" pitchFamily="18" charset="0"/>
              </a:rPr>
              <a:t>brasiliensis</a:t>
            </a:r>
            <a:r>
              <a:rPr lang="en-US" i="1" dirty="0">
                <a:solidFill>
                  <a:srgbClr val="C00000"/>
                </a:solidFill>
                <a:latin typeface="Times New Roman" pitchFamily="18" charset="0"/>
                <a:cs typeface="Times New Roman" pitchFamily="18" charset="0"/>
              </a:rPr>
              <a:t> </a:t>
            </a:r>
            <a:r>
              <a:rPr lang="en-US" dirty="0">
                <a:latin typeface="Times New Roman" pitchFamily="18" charset="0"/>
                <a:cs typeface="Times New Roman" pitchFamily="18" charset="0"/>
              </a:rPr>
              <a:t>is a polymer containing 300-600 </a:t>
            </a:r>
            <a:r>
              <a:rPr lang="en-US" dirty="0" smtClean="0">
                <a:latin typeface="Times New Roman" pitchFamily="18" charset="0"/>
                <a:cs typeface="Times New Roman" pitchFamily="18" charset="0"/>
              </a:rPr>
              <a:t>isoprene.</a:t>
            </a:r>
            <a:endParaRPr lang="en-US"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normAutofit fontScale="90000"/>
          </a:bodyPr>
          <a:lstStyle/>
          <a:p>
            <a:r>
              <a:rPr lang="en-US" sz="3100" dirty="0">
                <a:latin typeface="Times New Roman" pitchFamily="18" charset="0"/>
                <a:cs typeface="Times New Roman" pitchFamily="18" charset="0"/>
              </a:rPr>
              <a:t/>
            </a:r>
            <a:br>
              <a:rPr lang="en-US" sz="3100" dirty="0">
                <a:latin typeface="Times New Roman" pitchFamily="18" charset="0"/>
                <a:cs typeface="Times New Roman" pitchFamily="18" charset="0"/>
              </a:rPr>
            </a:br>
            <a:r>
              <a:rPr lang="en-US" sz="3600" dirty="0" err="1" smtClean="0">
                <a:latin typeface="Times New Roman" pitchFamily="18" charset="0"/>
                <a:cs typeface="Times New Roman" pitchFamily="18" charset="0"/>
              </a:rPr>
              <a:t>Polyterpenoid</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compounds</a:t>
            </a:r>
            <a:r>
              <a:rPr lang="en-US" dirty="0"/>
              <a:t/>
            </a:r>
            <a:br>
              <a:rPr lang="en-US" dirty="0"/>
            </a:br>
            <a:endParaRPr lang="en-US" dirty="0"/>
          </a:p>
        </p:txBody>
      </p:sp>
    </p:spTree>
    <p:extLst>
      <p:ext uri="{BB962C8B-B14F-4D97-AF65-F5344CB8AC3E}">
        <p14:creationId xmlns="" xmlns:p14="http://schemas.microsoft.com/office/powerpoint/2010/main" val="1003122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Chemically volatile are the mixture of </a:t>
            </a:r>
            <a:r>
              <a:rPr lang="en-US" dirty="0" err="1" smtClean="0">
                <a:latin typeface="Times New Roman" pitchFamily="18" charset="0"/>
                <a:cs typeface="Times New Roman" pitchFamily="18" charset="0"/>
              </a:rPr>
              <a:t>eleoptene</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stearoptene</a:t>
            </a:r>
            <a:r>
              <a:rPr lang="en-US" dirty="0" smtClean="0">
                <a:latin typeface="Times New Roman" pitchFamily="18" charset="0"/>
                <a:cs typeface="Times New Roman" pitchFamily="18" charset="0"/>
              </a:rPr>
              <a:t>.</a:t>
            </a:r>
          </a:p>
          <a:p>
            <a:pPr marL="109728" indent="0">
              <a:buNone/>
            </a:pPr>
            <a:endParaRPr lang="en-US" dirty="0" smtClean="0">
              <a:latin typeface="Times New Roman" pitchFamily="18" charset="0"/>
              <a:cs typeface="Times New Roman" pitchFamily="18" charset="0"/>
            </a:endParaRPr>
          </a:p>
          <a:p>
            <a:pPr marL="109728" indent="0">
              <a:buNone/>
            </a:pP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               Volatile </a:t>
            </a:r>
            <a:r>
              <a:rPr lang="en-US" b="1" dirty="0">
                <a:solidFill>
                  <a:srgbClr val="FF0000"/>
                </a:solidFill>
                <a:latin typeface="Times New Roman" pitchFamily="18" charset="0"/>
                <a:cs typeface="Times New Roman" pitchFamily="18" charset="0"/>
              </a:rPr>
              <a:t>oil = </a:t>
            </a:r>
            <a:r>
              <a:rPr lang="en-US" b="1" dirty="0" err="1" smtClean="0">
                <a:solidFill>
                  <a:srgbClr val="FF0000"/>
                </a:solidFill>
                <a:latin typeface="Times New Roman" pitchFamily="18" charset="0"/>
                <a:cs typeface="Times New Roman" pitchFamily="18" charset="0"/>
              </a:rPr>
              <a:t>eleoptenes</a:t>
            </a:r>
            <a:r>
              <a:rPr lang="en-US" b="1" dirty="0" smtClean="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stearoptenes</a:t>
            </a:r>
            <a:endParaRPr lang="en-US" b="1" dirty="0">
              <a:solidFill>
                <a:srgbClr val="FF0000"/>
              </a:solidFill>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are generally a mixture of hydrocarbons and oxygenated hydrocarbons derived from these hydrocarbons. </a:t>
            </a:r>
            <a:endParaRPr lang="en-US"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 xmlns:p14="http://schemas.microsoft.com/office/powerpoint/2010/main" val="42518624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838200"/>
            <a:ext cx="3276600" cy="50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90818" y="838200"/>
            <a:ext cx="5232400" cy="5022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075775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2189018"/>
            <a:ext cx="7317612" cy="24591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010936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latin typeface="Times New Roman" pitchFamily="18" charset="0"/>
                <a:cs typeface="Times New Roman" pitchFamily="18" charset="0"/>
              </a:rPr>
              <a:t>These are the compounds which consists of </a:t>
            </a:r>
            <a:r>
              <a:rPr lang="en-US" dirty="0" err="1">
                <a:latin typeface="Times New Roman" pitchFamily="18" charset="0"/>
                <a:cs typeface="Times New Roman" pitchFamily="18" charset="0"/>
              </a:rPr>
              <a:t>terpenoid</a:t>
            </a:r>
            <a:r>
              <a:rPr lang="en-US" dirty="0">
                <a:latin typeface="Times New Roman" pitchFamily="18" charset="0"/>
                <a:cs typeface="Times New Roman" pitchFamily="18" charset="0"/>
              </a:rPr>
              <a:t> component and a non-</a:t>
            </a:r>
            <a:r>
              <a:rPr lang="en-US" dirty="0" err="1">
                <a:latin typeface="Times New Roman" pitchFamily="18" charset="0"/>
                <a:cs typeface="Times New Roman" pitchFamily="18" charset="0"/>
              </a:rPr>
              <a:t>terpenoid</a:t>
            </a:r>
            <a:r>
              <a:rPr lang="en-US" dirty="0">
                <a:latin typeface="Times New Roman" pitchFamily="18" charset="0"/>
                <a:cs typeface="Times New Roman" pitchFamily="18" charset="0"/>
              </a:rPr>
              <a:t> component other than a sugar or fatty </a:t>
            </a:r>
            <a:r>
              <a:rPr lang="en-US" dirty="0" smtClean="0">
                <a:latin typeface="Times New Roman" pitchFamily="18" charset="0"/>
                <a:cs typeface="Times New Roman" pitchFamily="18" charset="0"/>
              </a:rPr>
              <a:t>acids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terpenoid</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glycosides or </a:t>
            </a:r>
            <a:r>
              <a:rPr lang="en-US" dirty="0" smtClean="0">
                <a:latin typeface="Times New Roman" pitchFamily="18" charset="0"/>
                <a:cs typeface="Times New Roman" pitchFamily="18" charset="0"/>
              </a:rPr>
              <a:t>esters.</a:t>
            </a:r>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For example: </a:t>
            </a:r>
          </a:p>
          <a:p>
            <a:pPr marL="109728"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Pyrethrin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insecticide) in </a:t>
            </a:r>
            <a:r>
              <a:rPr lang="en-US" i="1" dirty="0">
                <a:latin typeface="Times New Roman" pitchFamily="18" charset="0"/>
                <a:cs typeface="Times New Roman" pitchFamily="18" charset="0"/>
              </a:rPr>
              <a:t>Chrysanthemum</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spp.</a:t>
            </a:r>
            <a:endParaRPr lang="en-US" i="1"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Cannabidiol</a:t>
            </a:r>
            <a:r>
              <a:rPr lang="en-US" dirty="0" smtClean="0">
                <a:latin typeface="Times New Roman" pitchFamily="18" charset="0"/>
                <a:cs typeface="Times New Roman" pitchFamily="18" charset="0"/>
              </a:rPr>
              <a:t> in </a:t>
            </a:r>
            <a:r>
              <a:rPr lang="en-US" i="1" dirty="0" smtClean="0">
                <a:latin typeface="Times New Roman" pitchFamily="18" charset="0"/>
                <a:cs typeface="Times New Roman" pitchFamily="18" charset="0"/>
              </a:rPr>
              <a:t>cannabis sativa</a:t>
            </a:r>
            <a:endParaRPr lang="en-US" i="1"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Mixed </a:t>
            </a:r>
            <a:r>
              <a:rPr lang="en-US" sz="3600" dirty="0" err="1" smtClean="0">
                <a:latin typeface="Times New Roman" pitchFamily="18" charset="0"/>
                <a:cs typeface="Times New Roman" pitchFamily="18" charset="0"/>
              </a:rPr>
              <a:t>terpenoid</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compound</a:t>
            </a:r>
            <a:r>
              <a:rPr lang="en-US" dirty="0"/>
              <a:t/>
            </a:r>
            <a:br>
              <a:rPr lang="en-US" dirty="0"/>
            </a:br>
            <a:endParaRPr lang="en-US" dirty="0"/>
          </a:p>
        </p:txBody>
      </p:sp>
    </p:spTree>
    <p:extLst>
      <p:ext uri="{BB962C8B-B14F-4D97-AF65-F5344CB8AC3E}">
        <p14:creationId xmlns="" xmlns:p14="http://schemas.microsoft.com/office/powerpoint/2010/main" val="16921600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00200" y="1219200"/>
            <a:ext cx="5562600" cy="1933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4600" y="3657600"/>
            <a:ext cx="4648200" cy="209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978765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525963"/>
          </a:xfrm>
        </p:spPr>
        <p:txBody>
          <a:bodyPr/>
          <a:lstStyle/>
          <a:p>
            <a:pPr marL="109728" indent="0">
              <a:buNone/>
            </a:pPr>
            <a:endParaRPr lang="en-US" dirty="0" smtClean="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some oils, the hydrocarbon liquid portion dominate and only limited amount of oxygenated hydrocarbon portion are </a:t>
            </a:r>
            <a:r>
              <a:rPr lang="en-US" dirty="0" smtClean="0">
                <a:latin typeface="Times New Roman" pitchFamily="18" charset="0"/>
                <a:cs typeface="Times New Roman" pitchFamily="18" charset="0"/>
              </a:rPr>
              <a:t>present.</a:t>
            </a:r>
            <a:endParaRPr lang="en-US" dirty="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                      Example</a:t>
            </a:r>
            <a:r>
              <a:rPr lang="en-US" dirty="0">
                <a:latin typeface="Times New Roman" pitchFamily="18" charset="0"/>
                <a:cs typeface="Times New Roman" pitchFamily="18" charset="0"/>
              </a:rPr>
              <a:t>: clove </a:t>
            </a:r>
            <a:r>
              <a:rPr lang="en-US" dirty="0" smtClean="0">
                <a:latin typeface="Times New Roman" pitchFamily="18" charset="0"/>
                <a:cs typeface="Times New Roman" pitchFamily="18" charset="0"/>
              </a:rPr>
              <a:t>oil</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4400" dirty="0" smtClean="0">
                <a:latin typeface="Times New Roman" pitchFamily="18" charset="0"/>
                <a:cs typeface="Times New Roman" pitchFamily="18" charset="0"/>
              </a:rPr>
              <a:t>b. </a:t>
            </a:r>
            <a:r>
              <a:rPr lang="en-US" sz="4400" dirty="0" err="1" smtClean="0">
                <a:latin typeface="Times New Roman" pitchFamily="18" charset="0"/>
                <a:cs typeface="Times New Roman" pitchFamily="18" charset="0"/>
              </a:rPr>
              <a:t>Stearoptene</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8754686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solidFill>
                  <a:srgbClr val="C00000"/>
                </a:solidFill>
                <a:latin typeface="Times New Roman" pitchFamily="18" charset="0"/>
                <a:cs typeface="Times New Roman" pitchFamily="18" charset="0"/>
              </a:rPr>
              <a:t>a) Acyclic </a:t>
            </a:r>
            <a:r>
              <a:rPr lang="en-US" dirty="0" err="1" smtClean="0">
                <a:solidFill>
                  <a:srgbClr val="C00000"/>
                </a:solidFill>
                <a:latin typeface="Times New Roman" pitchFamily="18" charset="0"/>
                <a:cs typeface="Times New Roman" pitchFamily="18" charset="0"/>
              </a:rPr>
              <a:t>stearoptene</a:t>
            </a:r>
            <a:endParaRPr lang="en-US" dirty="0" smtClean="0">
              <a:solidFill>
                <a:srgbClr val="C00000"/>
              </a:solidFill>
              <a:latin typeface="Times New Roman" pitchFamily="18" charset="0"/>
              <a:cs typeface="Times New Roman" pitchFamily="18" charset="0"/>
            </a:endParaRPr>
          </a:p>
          <a:p>
            <a:pPr marL="109728" indent="0">
              <a:buNone/>
            </a:pPr>
            <a:endParaRPr lang="en-US" dirty="0" smtClean="0">
              <a:solidFill>
                <a:srgbClr val="C00000"/>
              </a:solidFill>
              <a:latin typeface="Times New Roman" pitchFamily="18" charset="0"/>
              <a:cs typeface="Times New Roman" pitchFamily="18" charset="0"/>
            </a:endParaRPr>
          </a:p>
          <a:p>
            <a:pPr marL="109728" indent="0">
              <a:buNone/>
            </a:pPr>
            <a:r>
              <a:rPr lang="en-US" sz="2800" dirty="0" err="1" smtClean="0">
                <a:latin typeface="Times New Roman" pitchFamily="18" charset="0"/>
                <a:cs typeface="Times New Roman" pitchFamily="18" charset="0"/>
              </a:rPr>
              <a:t>e.g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Geraniol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etc</a:t>
            </a:r>
            <a:r>
              <a:rPr lang="en-US" sz="2800" dirty="0" smtClean="0">
                <a:latin typeface="Times New Roman" pitchFamily="18" charset="0"/>
                <a:cs typeface="Times New Roman" pitchFamily="18" charset="0"/>
              </a:rPr>
              <a:t> </a:t>
            </a:r>
          </a:p>
          <a:p>
            <a:pPr marL="109728" indent="0">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endParaRPr lang="en-US" dirty="0"/>
          </a:p>
        </p:txBody>
      </p:sp>
      <p:pic>
        <p:nvPicPr>
          <p:cNvPr id="286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9200" y="3261011"/>
            <a:ext cx="2724150" cy="24565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95800" y="3113808"/>
            <a:ext cx="3962400" cy="27509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89106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lstStyle/>
          <a:p>
            <a:pPr marL="109728" indent="0">
              <a:buNone/>
            </a:pPr>
            <a:endParaRPr lang="en-US" dirty="0" smtClean="0"/>
          </a:p>
          <a:p>
            <a:pPr marL="109728" indent="0">
              <a:buNone/>
            </a:pPr>
            <a:endParaRPr lang="en-US" dirty="0"/>
          </a:p>
          <a:p>
            <a:pPr marL="109728" indent="0">
              <a:buNone/>
            </a:pPr>
            <a:r>
              <a:rPr lang="en-US" dirty="0" smtClean="0"/>
              <a:t>     </a:t>
            </a:r>
            <a:r>
              <a:rPr lang="en-US" sz="2800" dirty="0" err="1" smtClean="0"/>
              <a:t>Citronellol</a:t>
            </a:r>
            <a:r>
              <a:rPr lang="en-US" sz="2800" dirty="0" smtClean="0"/>
              <a:t>                       Linalool</a:t>
            </a:r>
            <a:endParaRPr lang="en-US" sz="2800" dirty="0"/>
          </a:p>
        </p:txBody>
      </p:sp>
      <p:pic>
        <p:nvPicPr>
          <p:cNvPr id="2970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2057400"/>
            <a:ext cx="3962400"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29200" y="2112818"/>
            <a:ext cx="3408363" cy="3109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19806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pPr marL="109728" indent="0">
              <a:buNone/>
            </a:pPr>
            <a:r>
              <a:rPr lang="en-US" dirty="0" smtClean="0">
                <a:solidFill>
                  <a:srgbClr val="C00000"/>
                </a:solidFill>
              </a:rPr>
              <a:t>b</a:t>
            </a:r>
            <a:r>
              <a:rPr lang="en-US" sz="2800" dirty="0" smtClean="0">
                <a:solidFill>
                  <a:srgbClr val="C00000"/>
                </a:solidFill>
                <a:latin typeface="Times New Roman" pitchFamily="18" charset="0"/>
                <a:cs typeface="Times New Roman" pitchFamily="18" charset="0"/>
              </a:rPr>
              <a:t>) Monocyclic </a:t>
            </a:r>
          </a:p>
          <a:p>
            <a:pPr marL="109728" indent="0">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e.g</a:t>
            </a:r>
            <a:r>
              <a:rPr lang="en-US" sz="2800" dirty="0" smtClean="0">
                <a:latin typeface="Times New Roman" pitchFamily="18" charset="0"/>
                <a:cs typeface="Times New Roman" pitchFamily="18" charset="0"/>
              </a:rPr>
              <a:t> Menthol</a:t>
            </a:r>
            <a:endParaRPr lang="en-US" sz="2800" dirty="0">
              <a:latin typeface="Times New Roman" pitchFamily="18" charset="0"/>
              <a:cs typeface="Times New Roman" pitchFamily="18" charset="0"/>
            </a:endParaRPr>
          </a:p>
          <a:p>
            <a:pPr marL="109728" indent="0">
              <a:buNone/>
            </a:pPr>
            <a:endParaRPr lang="en-US" sz="2800" dirty="0">
              <a:solidFill>
                <a:srgbClr val="C00000"/>
              </a:solidFill>
              <a:latin typeface="Times New Roman" pitchFamily="18" charset="0"/>
              <a:cs typeface="Times New Roman" pitchFamily="18" charset="0"/>
            </a:endParaRPr>
          </a:p>
        </p:txBody>
      </p:sp>
      <p:pic>
        <p:nvPicPr>
          <p:cNvPr id="31747" name="Picture 3" descr="C:\Users\atif\Desktop\150px-Menthol_neutral.svg.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0" y="2209800"/>
            <a:ext cx="3962399" cy="31289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486367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pPr marL="109728" indent="0">
              <a:buNone/>
            </a:pPr>
            <a:endParaRPr lang="en-US" dirty="0" smtClean="0">
              <a:latin typeface="Times New Roman" pitchFamily="18" charset="0"/>
              <a:cs typeface="Times New Roman" pitchFamily="18" charset="0"/>
            </a:endParaRPr>
          </a:p>
          <a:p>
            <a:pPr marL="109728" indent="0">
              <a:buNone/>
            </a:pPr>
            <a:r>
              <a:rPr lang="en-US" dirty="0" smtClean="0">
                <a:solidFill>
                  <a:srgbClr val="C00000"/>
                </a:solidFill>
                <a:latin typeface="Times New Roman" pitchFamily="18" charset="0"/>
                <a:cs typeface="Times New Roman" pitchFamily="18" charset="0"/>
              </a:rPr>
              <a:t>c) </a:t>
            </a:r>
            <a:r>
              <a:rPr lang="en-US" dirty="0" err="1" smtClean="0">
                <a:solidFill>
                  <a:srgbClr val="C00000"/>
                </a:solidFill>
                <a:latin typeface="Times New Roman" pitchFamily="18" charset="0"/>
                <a:cs typeface="Times New Roman" pitchFamily="18" charset="0"/>
              </a:rPr>
              <a:t>Dicyclic</a:t>
            </a:r>
            <a:r>
              <a:rPr lang="en-US" dirty="0" smtClean="0">
                <a:solidFill>
                  <a:srgbClr val="C00000"/>
                </a:solidFill>
                <a:latin typeface="Times New Roman" pitchFamily="18" charset="0"/>
                <a:cs typeface="Times New Roman" pitchFamily="18" charset="0"/>
              </a:rPr>
              <a:t> </a:t>
            </a:r>
          </a:p>
          <a:p>
            <a:pPr marL="109728" indent="0">
              <a:buNone/>
            </a:pPr>
            <a:endParaRPr lang="en-US" dirty="0" smtClean="0">
              <a:latin typeface="Times New Roman" pitchFamily="18" charset="0"/>
              <a:cs typeface="Times New Roman" pitchFamily="18" charset="0"/>
            </a:endParaRPr>
          </a:p>
          <a:p>
            <a:pPr marL="109728" indent="0">
              <a:buNone/>
            </a:pP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borneol</a:t>
            </a:r>
            <a:r>
              <a:rPr lang="en-US" dirty="0" smtClean="0">
                <a:latin typeface="Times New Roman" pitchFamily="18" charset="0"/>
                <a:cs typeface="Times New Roman" pitchFamily="18" charset="0"/>
              </a:rPr>
              <a:t>, Ketone camphor</a:t>
            </a:r>
          </a:p>
          <a:p>
            <a:pPr marL="109728" indent="0">
              <a:buNone/>
            </a:pPr>
            <a:r>
              <a:rPr lang="en-US" dirty="0">
                <a:latin typeface="Times New Roman" pitchFamily="18" charset="0"/>
                <a:cs typeface="Times New Roman" pitchFamily="18" charset="0"/>
              </a:rPr>
              <a:t> </a:t>
            </a:r>
          </a:p>
        </p:txBody>
      </p:sp>
      <p:pic>
        <p:nvPicPr>
          <p:cNvPr id="4" name="Picture 3" descr="C:\Users\lcwu-hair\Downloads\Documents\download (1) bornee.jpg"/>
          <p:cNvPicPr/>
          <p:nvPr/>
        </p:nvPicPr>
        <p:blipFill>
          <a:blip r:embed="rId2">
            <a:extLst>
              <a:ext uri="{28A0092B-C50C-407E-A947-70E740481C1C}">
                <a14:useLocalDpi xmlns="" xmlns:a14="http://schemas.microsoft.com/office/drawing/2010/main" val="0"/>
              </a:ext>
            </a:extLst>
          </a:blip>
          <a:srcRect/>
          <a:stretch>
            <a:fillRect/>
          </a:stretch>
        </p:blipFill>
        <p:spPr bwMode="auto">
          <a:xfrm>
            <a:off x="1600200" y="2590800"/>
            <a:ext cx="6172200" cy="3200400"/>
          </a:xfrm>
          <a:prstGeom prst="rect">
            <a:avLst/>
          </a:prstGeom>
          <a:noFill/>
          <a:ln>
            <a:noFill/>
          </a:ln>
        </p:spPr>
      </p:pic>
    </p:spTree>
    <p:extLst>
      <p:ext uri="{BB962C8B-B14F-4D97-AF65-F5344CB8AC3E}">
        <p14:creationId xmlns="" xmlns:p14="http://schemas.microsoft.com/office/powerpoint/2010/main" val="13479897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There </a:t>
            </a:r>
            <a:r>
              <a:rPr lang="en-US" dirty="0">
                <a:latin typeface="Times New Roman" pitchFamily="18" charset="0"/>
                <a:cs typeface="Times New Roman" pitchFamily="18" charset="0"/>
              </a:rPr>
              <a:t>is no exact rule for the classification of volatile oils because so many active constituents are present in the same plant which have diverse action. </a:t>
            </a: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type of constituents are so diverse and so numerous, the assignment of the oil and oil </a:t>
            </a:r>
            <a:r>
              <a:rPr lang="en-US" dirty="0" smtClean="0">
                <a:latin typeface="Times New Roman" pitchFamily="18" charset="0"/>
                <a:cs typeface="Times New Roman" pitchFamily="18" charset="0"/>
              </a:rPr>
              <a:t>bearing </a:t>
            </a:r>
            <a:r>
              <a:rPr lang="en-US" dirty="0">
                <a:latin typeface="Times New Roman" pitchFamily="18" charset="0"/>
                <a:cs typeface="Times New Roman" pitchFamily="18" charset="0"/>
              </a:rPr>
              <a:t>drugs to a definite place in such classification is often difficult. </a:t>
            </a:r>
          </a:p>
          <a:p>
            <a:endParaRPr lang="en-US" dirty="0"/>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
            </a:r>
            <a:br>
              <a:rPr lang="en-US" dirty="0" smtClean="0"/>
            </a:br>
            <a:r>
              <a:rPr lang="en-US" sz="5300" dirty="0" smtClean="0">
                <a:latin typeface="Times New Roman" pitchFamily="18" charset="0"/>
                <a:cs typeface="Times New Roman" pitchFamily="18" charset="0"/>
              </a:rPr>
              <a:t>Classification </a:t>
            </a:r>
            <a:r>
              <a:rPr lang="en-US" sz="5300" dirty="0">
                <a:latin typeface="Times New Roman" pitchFamily="18" charset="0"/>
                <a:cs typeface="Times New Roman" pitchFamily="18" charset="0"/>
              </a:rPr>
              <a:t>of Volatile </a:t>
            </a:r>
            <a:r>
              <a:rPr lang="en-US" sz="5300" dirty="0" smtClean="0">
                <a:latin typeface="Times New Roman" pitchFamily="18" charset="0"/>
                <a:cs typeface="Times New Roman" pitchFamily="18" charset="0"/>
              </a:rPr>
              <a:t>oils</a:t>
            </a:r>
            <a:r>
              <a:rPr lang="en-US" dirty="0"/>
              <a:t/>
            </a:r>
            <a:br>
              <a:rPr lang="en-US" dirty="0"/>
            </a:br>
            <a:endParaRPr lang="en-US" dirty="0"/>
          </a:p>
        </p:txBody>
      </p:sp>
    </p:spTree>
    <p:extLst>
      <p:ext uri="{BB962C8B-B14F-4D97-AF65-F5344CB8AC3E}">
        <p14:creationId xmlns="" xmlns:p14="http://schemas.microsoft.com/office/powerpoint/2010/main" val="241466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ClrTx/>
              <a:buFont typeface="Wingdings" pitchFamily="2" charset="2"/>
              <a:buChar char="Ø"/>
            </a:pPr>
            <a:r>
              <a:rPr lang="en-US" dirty="0">
                <a:latin typeface="Times New Roman" pitchFamily="18" charset="0"/>
                <a:cs typeface="Times New Roman" pitchFamily="18" charset="0"/>
              </a:rPr>
              <a:t>The hydrocarbons are generally </a:t>
            </a:r>
            <a:r>
              <a:rPr lang="en-US" dirty="0" err="1">
                <a:latin typeface="Times New Roman" pitchFamily="18" charset="0"/>
                <a:cs typeface="Times New Roman" pitchFamily="18" charset="0"/>
              </a:rPr>
              <a:t>terpenes</a:t>
            </a:r>
            <a:r>
              <a:rPr lang="en-US" dirty="0">
                <a:latin typeface="Times New Roman" pitchFamily="18" charset="0"/>
                <a:cs typeface="Times New Roman" pitchFamily="18" charset="0"/>
              </a:rPr>
              <a:t> derivatives formed by a </a:t>
            </a:r>
            <a:r>
              <a:rPr lang="en-US" b="1" dirty="0">
                <a:latin typeface="Times New Roman" pitchFamily="18" charset="0"/>
                <a:cs typeface="Times New Roman" pitchFamily="18" charset="0"/>
              </a:rPr>
              <a:t>acetate </a:t>
            </a:r>
            <a:r>
              <a:rPr lang="en-US" b="1" dirty="0" err="1">
                <a:latin typeface="Times New Roman" pitchFamily="18" charset="0"/>
                <a:cs typeface="Times New Roman" pitchFamily="18" charset="0"/>
              </a:rPr>
              <a:t>mavalonic</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pathway </a:t>
            </a:r>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often a liquid portion known as </a:t>
            </a:r>
            <a:r>
              <a:rPr lang="en-US" b="1" dirty="0" err="1" smtClean="0">
                <a:solidFill>
                  <a:srgbClr val="FF0000"/>
                </a:solidFill>
                <a:latin typeface="Times New Roman" pitchFamily="18" charset="0"/>
                <a:cs typeface="Times New Roman" pitchFamily="18" charset="0"/>
              </a:rPr>
              <a:t>eleoptenes</a:t>
            </a:r>
            <a:r>
              <a:rPr lang="en-US" b="1" dirty="0">
                <a:solidFill>
                  <a:srgbClr val="FF0000"/>
                </a:solidFill>
                <a:latin typeface="Times New Roman" pitchFamily="18" charset="0"/>
                <a:cs typeface="Times New Roman" pitchFamily="18" charset="0"/>
              </a:rPr>
              <a:t>. </a:t>
            </a:r>
            <a:endParaRPr lang="en-US" b="1" dirty="0" smtClean="0">
              <a:solidFill>
                <a:srgbClr val="FF0000"/>
              </a:solidFill>
              <a:latin typeface="Times New Roman" pitchFamily="18" charset="0"/>
              <a:cs typeface="Times New Roman" pitchFamily="18" charset="0"/>
            </a:endParaRPr>
          </a:p>
          <a:p>
            <a:pPr marL="109728" indent="0" algn="just">
              <a:buClrTx/>
              <a:buNone/>
            </a:pPr>
            <a:endParaRPr lang="en-US" dirty="0">
              <a:latin typeface="Times New Roman" pitchFamily="18" charset="0"/>
              <a:cs typeface="Times New Roman" pitchFamily="18" charset="0"/>
            </a:endParaRPr>
          </a:p>
          <a:p>
            <a:pPr algn="just">
              <a:buClrTx/>
              <a:buFont typeface="Wingdings" pitchFamily="2" charset="2"/>
              <a:buChar char="Ø"/>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oxygenated hydration portion which is derived from </a:t>
            </a:r>
            <a:r>
              <a:rPr lang="en-US" b="1" dirty="0" err="1">
                <a:latin typeface="Times New Roman" pitchFamily="18" charset="0"/>
                <a:cs typeface="Times New Roman" pitchFamily="18" charset="0"/>
              </a:rPr>
              <a:t>schikimic</a:t>
            </a:r>
            <a:r>
              <a:rPr lang="en-US" b="1" dirty="0">
                <a:latin typeface="Times New Roman" pitchFamily="18" charset="0"/>
                <a:cs typeface="Times New Roman" pitchFamily="18" charset="0"/>
              </a:rPr>
              <a:t> acid </a:t>
            </a:r>
            <a:r>
              <a:rPr lang="en-US" b="1" dirty="0" smtClean="0">
                <a:latin typeface="Times New Roman" pitchFamily="18" charset="0"/>
                <a:cs typeface="Times New Roman" pitchFamily="18" charset="0"/>
              </a:rPr>
              <a:t>pathway</a:t>
            </a:r>
            <a:r>
              <a:rPr lang="en-US" dirty="0" smtClean="0">
                <a:latin typeface="Times New Roman" pitchFamily="18" charset="0"/>
                <a:cs typeface="Times New Roman" pitchFamily="18" charset="0"/>
              </a:rPr>
              <a:t> and </a:t>
            </a:r>
            <a:r>
              <a:rPr lang="en-US" dirty="0">
                <a:latin typeface="Times New Roman" pitchFamily="18" charset="0"/>
                <a:cs typeface="Times New Roman" pitchFamily="18" charset="0"/>
              </a:rPr>
              <a:t>often a solid portion known as </a:t>
            </a:r>
            <a:r>
              <a:rPr lang="en-US" b="1" dirty="0" err="1" smtClean="0">
                <a:solidFill>
                  <a:srgbClr val="FF0000"/>
                </a:solidFill>
                <a:latin typeface="Times New Roman" pitchFamily="18" charset="0"/>
                <a:cs typeface="Times New Roman" pitchFamily="18" charset="0"/>
              </a:rPr>
              <a:t>stearoptenes</a:t>
            </a:r>
            <a:r>
              <a:rPr lang="en-US" b="1" dirty="0" smtClean="0">
                <a:solidFill>
                  <a:srgbClr val="FF0000"/>
                </a:solidFill>
                <a:latin typeface="Times New Roman" pitchFamily="18" charset="0"/>
                <a:cs typeface="Times New Roman" pitchFamily="18" charset="0"/>
              </a:rPr>
              <a:t>.</a:t>
            </a:r>
          </a:p>
          <a:p>
            <a:pPr algn="just">
              <a:buClrTx/>
              <a:buFont typeface="Wingdings" pitchFamily="2" charset="2"/>
              <a:buChar char="Ø"/>
            </a:pPr>
            <a:endParaRPr lang="en-US" dirty="0">
              <a:latin typeface="Times New Roman" pitchFamily="18" charset="0"/>
              <a:cs typeface="Times New Roman" pitchFamily="18" charset="0"/>
            </a:endParaRPr>
          </a:p>
          <a:p>
            <a:pPr algn="just">
              <a:buClrTx/>
              <a:buFont typeface="Wingdings" pitchFamily="2" charset="2"/>
              <a:buChar char="Ø"/>
            </a:pPr>
            <a:r>
              <a:rPr lang="en-US" dirty="0" smtClean="0">
                <a:latin typeface="Times New Roman" pitchFamily="18" charset="0"/>
                <a:cs typeface="Times New Roman" pitchFamily="18" charset="0"/>
              </a:rPr>
              <a:t>The odor </a:t>
            </a:r>
            <a:r>
              <a:rPr lang="en-US" dirty="0">
                <a:latin typeface="Times New Roman" pitchFamily="18" charset="0"/>
                <a:cs typeface="Times New Roman" pitchFamily="18" charset="0"/>
              </a:rPr>
              <a:t>and taste of volatile oil is due to </a:t>
            </a:r>
            <a:r>
              <a:rPr lang="en-US" dirty="0" err="1">
                <a:latin typeface="Times New Roman" pitchFamily="18" charset="0"/>
                <a:cs typeface="Times New Roman" pitchFamily="18" charset="0"/>
              </a:rPr>
              <a:t>stearoptenes</a:t>
            </a:r>
            <a:r>
              <a:rPr lang="en-US" dirty="0">
                <a:latin typeface="Times New Roman" pitchFamily="18" charset="0"/>
                <a:cs typeface="Times New Roman" pitchFamily="18" charset="0"/>
              </a:rPr>
              <a:t> which is usually soluble in </a:t>
            </a:r>
            <a:r>
              <a:rPr lang="en-US" dirty="0" smtClean="0">
                <a:latin typeface="Times New Roman" pitchFamily="18" charset="0"/>
                <a:cs typeface="Times New Roman" pitchFamily="18" charset="0"/>
              </a:rPr>
              <a:t>water.</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 xmlns:p14="http://schemas.microsoft.com/office/powerpoint/2010/main" val="29772805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553200"/>
          </a:xfrm>
        </p:spPr>
        <p:txBody>
          <a:bodyPr>
            <a:normAutofit/>
          </a:bodyPr>
          <a:lstStyle/>
          <a:p>
            <a:pPr marL="109728" indent="0">
              <a:buNone/>
            </a:pPr>
            <a:r>
              <a:rPr lang="en-US" b="1" dirty="0" smtClean="0">
                <a:latin typeface="Times New Roman" pitchFamily="18" charset="0"/>
                <a:cs typeface="Times New Roman" pitchFamily="18" charset="0"/>
              </a:rPr>
              <a:t>1. Hydrocarbon </a:t>
            </a:r>
            <a:r>
              <a:rPr lang="en-US" b="1" dirty="0">
                <a:latin typeface="Times New Roman" pitchFamily="18" charset="0"/>
                <a:cs typeface="Times New Roman" pitchFamily="18" charset="0"/>
              </a:rPr>
              <a:t>volatile </a:t>
            </a:r>
            <a:r>
              <a:rPr lang="en-US" b="1" dirty="0" smtClean="0">
                <a:latin typeface="Times New Roman" pitchFamily="18" charset="0"/>
                <a:cs typeface="Times New Roman" pitchFamily="18" charset="0"/>
              </a:rPr>
              <a:t>oil  </a:t>
            </a:r>
            <a:endParaRPr lang="en-US" b="1" dirty="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Cubeb</a:t>
            </a:r>
            <a:endParaRPr lang="en-US" dirty="0">
              <a:solidFill>
                <a:srgbClr val="C00000"/>
              </a:solidFill>
              <a:latin typeface="Times New Roman" pitchFamily="18" charset="0"/>
              <a:cs typeface="Times New Roman" pitchFamily="18" charset="0"/>
            </a:endParaRPr>
          </a:p>
          <a:p>
            <a:pPr marL="109728" indent="0">
              <a:buNone/>
            </a:pPr>
            <a:r>
              <a:rPr lang="en-US" dirty="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Terpentine</a:t>
            </a:r>
            <a:endParaRPr lang="en-US" dirty="0">
              <a:solidFill>
                <a:srgbClr val="C00000"/>
              </a:solidFill>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2. Alcoholic volatile oils</a:t>
            </a:r>
          </a:p>
          <a:p>
            <a:pPr marL="109728" indent="0">
              <a:buNone/>
            </a:pPr>
            <a:r>
              <a:rPr lang="en-US" dirty="0" smtClean="0">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Peppermint</a:t>
            </a:r>
          </a:p>
          <a:p>
            <a:pPr marL="109728" indent="0">
              <a:buNone/>
            </a:pPr>
            <a:r>
              <a:rPr lang="en-US" dirty="0" smtClean="0">
                <a:solidFill>
                  <a:srgbClr val="C00000"/>
                </a:solidFill>
                <a:latin typeface="Times New Roman" pitchFamily="18" charset="0"/>
                <a:cs typeface="Times New Roman" pitchFamily="18" charset="0"/>
              </a:rPr>
              <a:t>	Cardamom</a:t>
            </a:r>
          </a:p>
          <a:p>
            <a:pPr marL="109728" indent="0">
              <a:buNone/>
            </a:pPr>
            <a:r>
              <a:rPr lang="en-US" dirty="0" smtClean="0">
                <a:solidFill>
                  <a:srgbClr val="C00000"/>
                </a:solidFill>
                <a:latin typeface="Times New Roman" pitchFamily="18" charset="0"/>
                <a:cs typeface="Times New Roman" pitchFamily="18" charset="0"/>
              </a:rPr>
              <a:t>	Coriander</a:t>
            </a:r>
          </a:p>
          <a:p>
            <a:pPr marL="109728" indent="0">
              <a:buNone/>
            </a:pPr>
            <a:r>
              <a:rPr lang="en-US" b="1" dirty="0" smtClean="0">
                <a:latin typeface="Times New Roman" pitchFamily="18" charset="0"/>
                <a:cs typeface="Times New Roman" pitchFamily="18" charset="0"/>
              </a:rPr>
              <a:t>3. </a:t>
            </a:r>
            <a:r>
              <a:rPr lang="en-US" b="1" dirty="0" err="1" smtClean="0">
                <a:latin typeface="Times New Roman" pitchFamily="18" charset="0"/>
                <a:cs typeface="Times New Roman" pitchFamily="18" charset="0"/>
              </a:rPr>
              <a:t>Aldehydic</a:t>
            </a:r>
            <a:r>
              <a:rPr lang="en-US" b="1" dirty="0" smtClean="0">
                <a:latin typeface="Times New Roman" pitchFamily="18" charset="0"/>
                <a:cs typeface="Times New Roman" pitchFamily="18" charset="0"/>
              </a:rPr>
              <a:t> volatile oils</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Lemon peel</a:t>
            </a:r>
          </a:p>
          <a:p>
            <a:pPr marL="109728" indent="0">
              <a:buNone/>
            </a:pPr>
            <a:r>
              <a:rPr lang="en-US" dirty="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          Bitter orange peel</a:t>
            </a:r>
          </a:p>
          <a:p>
            <a:pPr marL="109728" indent="0">
              <a:buNone/>
            </a:pPr>
            <a:r>
              <a:rPr lang="en-US" dirty="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          Sweet orange peel</a:t>
            </a:r>
          </a:p>
          <a:p>
            <a:pPr marL="109728" indent="0">
              <a:buNone/>
            </a:pPr>
            <a:r>
              <a:rPr lang="en-US" dirty="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          Cinnamon</a:t>
            </a:r>
          </a:p>
          <a:p>
            <a:pPr marL="109728" indent="0">
              <a:buNone/>
            </a:pPr>
            <a:r>
              <a:rPr lang="en-US" dirty="0" smtClean="0">
                <a:solidFill>
                  <a:srgbClr val="C00000"/>
                </a:solidFill>
                <a:latin typeface="Times New Roman" pitchFamily="18" charset="0"/>
                <a:cs typeface="Times New Roman" pitchFamily="18" charset="0"/>
              </a:rPr>
              <a:t>           Bitter almond oil</a:t>
            </a:r>
          </a:p>
          <a:p>
            <a:endParaRPr lang="en-US" dirty="0" smtClean="0"/>
          </a:p>
          <a:p>
            <a:endParaRPr lang="en-US" dirty="0" smtClean="0"/>
          </a:p>
          <a:p>
            <a:endParaRPr lang="en-US" dirty="0"/>
          </a:p>
        </p:txBody>
      </p:sp>
    </p:spTree>
    <p:extLst>
      <p:ext uri="{BB962C8B-B14F-4D97-AF65-F5344CB8AC3E}">
        <p14:creationId xmlns="" xmlns:p14="http://schemas.microsoft.com/office/powerpoint/2010/main" val="3549521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fontScale="70000" lnSpcReduction="20000"/>
          </a:bodyPr>
          <a:lstStyle/>
          <a:p>
            <a:pPr marL="109728" indent="0">
              <a:buNone/>
            </a:pPr>
            <a:r>
              <a:rPr lang="en-US" sz="4500" b="1" dirty="0" smtClean="0">
                <a:latin typeface="Times New Roman" pitchFamily="18" charset="0"/>
                <a:cs typeface="Times New Roman" pitchFamily="18" charset="0"/>
              </a:rPr>
              <a:t>4. </a:t>
            </a:r>
            <a:r>
              <a:rPr lang="en-US" sz="4500" b="1" dirty="0" err="1" smtClean="0">
                <a:latin typeface="Times New Roman" pitchFamily="18" charset="0"/>
                <a:cs typeface="Times New Roman" pitchFamily="18" charset="0"/>
              </a:rPr>
              <a:t>Ketonic</a:t>
            </a:r>
            <a:r>
              <a:rPr lang="en-US" sz="4500" b="1" dirty="0" smtClean="0">
                <a:latin typeface="Times New Roman" pitchFamily="18" charset="0"/>
                <a:cs typeface="Times New Roman" pitchFamily="18" charset="0"/>
              </a:rPr>
              <a:t> </a:t>
            </a:r>
            <a:r>
              <a:rPr lang="en-US" sz="4500" b="1" dirty="0">
                <a:latin typeface="Times New Roman" pitchFamily="18" charset="0"/>
                <a:cs typeface="Times New Roman" pitchFamily="18" charset="0"/>
              </a:rPr>
              <a:t>volatile </a:t>
            </a:r>
            <a:r>
              <a:rPr lang="en-US" sz="4500" b="1" dirty="0" smtClean="0">
                <a:latin typeface="Times New Roman" pitchFamily="18" charset="0"/>
                <a:cs typeface="Times New Roman" pitchFamily="18" charset="0"/>
              </a:rPr>
              <a:t>oils</a:t>
            </a:r>
          </a:p>
          <a:p>
            <a:pPr marL="109728" indent="0">
              <a:buNone/>
            </a:pPr>
            <a:r>
              <a:rPr lang="en-US" sz="4500" dirty="0" smtClean="0">
                <a:latin typeface="Times New Roman" pitchFamily="18" charset="0"/>
                <a:cs typeface="Times New Roman" pitchFamily="18" charset="0"/>
              </a:rPr>
              <a:t>       </a:t>
            </a:r>
            <a:r>
              <a:rPr lang="en-US" sz="4500" dirty="0" smtClean="0">
                <a:solidFill>
                  <a:srgbClr val="C00000"/>
                </a:solidFill>
                <a:latin typeface="Times New Roman" pitchFamily="18" charset="0"/>
                <a:cs typeface="Times New Roman" pitchFamily="18" charset="0"/>
              </a:rPr>
              <a:t>Camphor</a:t>
            </a:r>
          </a:p>
          <a:p>
            <a:pPr marL="109728" indent="0">
              <a:buNone/>
            </a:pPr>
            <a:r>
              <a:rPr lang="en-US" sz="4500" dirty="0">
                <a:solidFill>
                  <a:srgbClr val="C00000"/>
                </a:solidFill>
                <a:latin typeface="Times New Roman" pitchFamily="18" charset="0"/>
                <a:cs typeface="Times New Roman" pitchFamily="18" charset="0"/>
              </a:rPr>
              <a:t> </a:t>
            </a:r>
            <a:r>
              <a:rPr lang="en-US" sz="4500" dirty="0" smtClean="0">
                <a:solidFill>
                  <a:srgbClr val="C00000"/>
                </a:solidFill>
                <a:latin typeface="Times New Roman" pitchFamily="18" charset="0"/>
                <a:cs typeface="Times New Roman" pitchFamily="18" charset="0"/>
              </a:rPr>
              <a:t>      Spearmint</a:t>
            </a:r>
          </a:p>
          <a:p>
            <a:pPr marL="109728" indent="0">
              <a:buNone/>
            </a:pPr>
            <a:r>
              <a:rPr lang="en-US" sz="4500" dirty="0">
                <a:solidFill>
                  <a:srgbClr val="C00000"/>
                </a:solidFill>
                <a:latin typeface="Times New Roman" pitchFamily="18" charset="0"/>
                <a:cs typeface="Times New Roman" pitchFamily="18" charset="0"/>
              </a:rPr>
              <a:t> </a:t>
            </a:r>
            <a:r>
              <a:rPr lang="en-US" sz="4500" dirty="0" smtClean="0">
                <a:solidFill>
                  <a:srgbClr val="C00000"/>
                </a:solidFill>
                <a:latin typeface="Times New Roman" pitchFamily="18" charset="0"/>
                <a:cs typeface="Times New Roman" pitchFamily="18" charset="0"/>
              </a:rPr>
              <a:t>      </a:t>
            </a:r>
            <a:r>
              <a:rPr lang="en-US" sz="4500" dirty="0" err="1" smtClean="0">
                <a:solidFill>
                  <a:srgbClr val="C00000"/>
                </a:solidFill>
                <a:latin typeface="Times New Roman" pitchFamily="18" charset="0"/>
                <a:cs typeface="Times New Roman" pitchFamily="18" charset="0"/>
              </a:rPr>
              <a:t>Buchu</a:t>
            </a:r>
            <a:endParaRPr lang="en-US" sz="4500" dirty="0">
              <a:solidFill>
                <a:srgbClr val="C00000"/>
              </a:solidFill>
              <a:latin typeface="Times New Roman" pitchFamily="18" charset="0"/>
              <a:cs typeface="Times New Roman" pitchFamily="18" charset="0"/>
            </a:endParaRPr>
          </a:p>
          <a:p>
            <a:pPr marL="109728" indent="0">
              <a:buNone/>
            </a:pPr>
            <a:r>
              <a:rPr lang="en-US" sz="4500" dirty="0" smtClean="0">
                <a:solidFill>
                  <a:srgbClr val="C00000"/>
                </a:solidFill>
                <a:latin typeface="Times New Roman" pitchFamily="18" charset="0"/>
                <a:cs typeface="Times New Roman" pitchFamily="18" charset="0"/>
              </a:rPr>
              <a:t>       Caraway</a:t>
            </a:r>
            <a:endParaRPr lang="en-US" sz="4500" dirty="0">
              <a:solidFill>
                <a:srgbClr val="C00000"/>
              </a:solidFill>
              <a:latin typeface="Times New Roman" pitchFamily="18" charset="0"/>
              <a:cs typeface="Times New Roman" pitchFamily="18" charset="0"/>
            </a:endParaRPr>
          </a:p>
          <a:p>
            <a:pPr marL="109728" indent="0">
              <a:buNone/>
            </a:pPr>
            <a:r>
              <a:rPr lang="en-US" sz="4500" b="1" dirty="0" smtClean="0">
                <a:latin typeface="Times New Roman" pitchFamily="18" charset="0"/>
                <a:cs typeface="Times New Roman" pitchFamily="18" charset="0"/>
              </a:rPr>
              <a:t>5. Phenolic </a:t>
            </a:r>
            <a:r>
              <a:rPr lang="en-US" sz="4500" b="1" dirty="0">
                <a:latin typeface="Times New Roman" pitchFamily="18" charset="0"/>
                <a:cs typeface="Times New Roman" pitchFamily="18" charset="0"/>
              </a:rPr>
              <a:t>volatile </a:t>
            </a:r>
            <a:r>
              <a:rPr lang="en-US" sz="4500" b="1" dirty="0" smtClean="0">
                <a:latin typeface="Times New Roman" pitchFamily="18" charset="0"/>
                <a:cs typeface="Times New Roman" pitchFamily="18" charset="0"/>
              </a:rPr>
              <a:t>oils</a:t>
            </a:r>
            <a:endParaRPr lang="en-US" sz="4500" b="1" dirty="0">
              <a:latin typeface="Times New Roman" pitchFamily="18" charset="0"/>
              <a:cs typeface="Times New Roman" pitchFamily="18" charset="0"/>
            </a:endParaRPr>
          </a:p>
          <a:p>
            <a:pPr marL="109728" indent="0">
              <a:buNone/>
            </a:pPr>
            <a:r>
              <a:rPr lang="en-US" sz="4500" dirty="0" smtClean="0">
                <a:latin typeface="Times New Roman" pitchFamily="18" charset="0"/>
                <a:cs typeface="Times New Roman" pitchFamily="18" charset="0"/>
              </a:rPr>
              <a:t>       </a:t>
            </a:r>
            <a:r>
              <a:rPr lang="en-US" sz="4500" dirty="0" smtClean="0">
                <a:solidFill>
                  <a:srgbClr val="C00000"/>
                </a:solidFill>
                <a:latin typeface="Times New Roman" pitchFamily="18" charset="0"/>
                <a:cs typeface="Times New Roman" pitchFamily="18" charset="0"/>
              </a:rPr>
              <a:t>Thyme</a:t>
            </a:r>
            <a:endParaRPr lang="en-US" sz="4500" dirty="0">
              <a:solidFill>
                <a:srgbClr val="C00000"/>
              </a:solidFill>
              <a:latin typeface="Times New Roman" pitchFamily="18" charset="0"/>
              <a:cs typeface="Times New Roman" pitchFamily="18" charset="0"/>
            </a:endParaRPr>
          </a:p>
          <a:p>
            <a:pPr marL="109728" indent="0">
              <a:buNone/>
            </a:pPr>
            <a:r>
              <a:rPr lang="en-US" sz="4500" dirty="0" smtClean="0">
                <a:solidFill>
                  <a:srgbClr val="C00000"/>
                </a:solidFill>
                <a:latin typeface="Times New Roman" pitchFamily="18" charset="0"/>
                <a:cs typeface="Times New Roman" pitchFamily="18" charset="0"/>
              </a:rPr>
              <a:t>       Clove</a:t>
            </a:r>
            <a:endParaRPr lang="en-US" sz="4500" dirty="0">
              <a:solidFill>
                <a:srgbClr val="C00000"/>
              </a:solidFill>
              <a:latin typeface="Times New Roman" pitchFamily="18" charset="0"/>
              <a:cs typeface="Times New Roman" pitchFamily="18" charset="0"/>
            </a:endParaRPr>
          </a:p>
          <a:p>
            <a:pPr marL="109728" indent="0">
              <a:buNone/>
            </a:pPr>
            <a:r>
              <a:rPr lang="en-US" sz="4500" b="1" dirty="0" smtClean="0">
                <a:latin typeface="Times New Roman" pitchFamily="18" charset="0"/>
                <a:cs typeface="Times New Roman" pitchFamily="18" charset="0"/>
              </a:rPr>
              <a:t>6. Phenolic </a:t>
            </a:r>
            <a:r>
              <a:rPr lang="en-US" sz="4500" b="1" dirty="0">
                <a:latin typeface="Times New Roman" pitchFamily="18" charset="0"/>
                <a:cs typeface="Times New Roman" pitchFamily="18" charset="0"/>
              </a:rPr>
              <a:t>ether volatile </a:t>
            </a:r>
            <a:r>
              <a:rPr lang="en-US" sz="4500" b="1" dirty="0" smtClean="0">
                <a:latin typeface="Times New Roman" pitchFamily="18" charset="0"/>
                <a:cs typeface="Times New Roman" pitchFamily="18" charset="0"/>
              </a:rPr>
              <a:t>oils</a:t>
            </a:r>
            <a:endParaRPr lang="en-US" sz="4500" b="1" dirty="0">
              <a:latin typeface="Times New Roman" pitchFamily="18" charset="0"/>
              <a:cs typeface="Times New Roman" pitchFamily="18" charset="0"/>
            </a:endParaRPr>
          </a:p>
          <a:p>
            <a:pPr marL="109728" indent="0">
              <a:buNone/>
            </a:pPr>
            <a:r>
              <a:rPr lang="en-US" sz="4500" dirty="0" smtClean="0">
                <a:latin typeface="Times New Roman" pitchFamily="18" charset="0"/>
                <a:cs typeface="Times New Roman" pitchFamily="18" charset="0"/>
              </a:rPr>
              <a:t>       </a:t>
            </a:r>
            <a:r>
              <a:rPr lang="en-US" sz="4500" dirty="0" smtClean="0">
                <a:solidFill>
                  <a:srgbClr val="C00000"/>
                </a:solidFill>
                <a:latin typeface="Times New Roman" pitchFamily="18" charset="0"/>
                <a:cs typeface="Times New Roman" pitchFamily="18" charset="0"/>
              </a:rPr>
              <a:t>Fennel</a:t>
            </a:r>
            <a:endParaRPr lang="en-US" sz="4500" dirty="0">
              <a:solidFill>
                <a:srgbClr val="C00000"/>
              </a:solidFill>
              <a:latin typeface="Times New Roman" pitchFamily="18" charset="0"/>
              <a:cs typeface="Times New Roman" pitchFamily="18" charset="0"/>
            </a:endParaRPr>
          </a:p>
          <a:p>
            <a:pPr marL="109728" indent="0">
              <a:buNone/>
            </a:pPr>
            <a:r>
              <a:rPr lang="en-US" sz="4500" dirty="0" smtClean="0">
                <a:solidFill>
                  <a:srgbClr val="C00000"/>
                </a:solidFill>
                <a:latin typeface="Times New Roman" pitchFamily="18" charset="0"/>
                <a:cs typeface="Times New Roman" pitchFamily="18" charset="0"/>
              </a:rPr>
              <a:t>       Anise</a:t>
            </a:r>
          </a:p>
          <a:p>
            <a:pPr marL="109728" indent="0">
              <a:buNone/>
            </a:pPr>
            <a:r>
              <a:rPr lang="en-US" sz="4500" dirty="0" smtClean="0">
                <a:solidFill>
                  <a:srgbClr val="C00000"/>
                </a:solidFill>
                <a:latin typeface="Times New Roman" pitchFamily="18" charset="0"/>
                <a:cs typeface="Times New Roman" pitchFamily="18" charset="0"/>
              </a:rPr>
              <a:t>       </a:t>
            </a:r>
            <a:r>
              <a:rPr lang="en-US" sz="4500" dirty="0" err="1" smtClean="0">
                <a:solidFill>
                  <a:srgbClr val="C00000"/>
                </a:solidFill>
                <a:latin typeface="Times New Roman" pitchFamily="18" charset="0"/>
                <a:cs typeface="Times New Roman" pitchFamily="18" charset="0"/>
              </a:rPr>
              <a:t>Myristica</a:t>
            </a:r>
            <a:r>
              <a:rPr lang="en-US" sz="4500" dirty="0" smtClean="0">
                <a:solidFill>
                  <a:srgbClr val="C00000"/>
                </a:solidFill>
                <a:latin typeface="Times New Roman" pitchFamily="18" charset="0"/>
                <a:cs typeface="Times New Roman" pitchFamily="18" charset="0"/>
              </a:rPr>
              <a:t> </a:t>
            </a:r>
            <a:r>
              <a:rPr lang="en-US" sz="4500" dirty="0">
                <a:solidFill>
                  <a:srgbClr val="C00000"/>
                </a:solidFill>
                <a:latin typeface="Times New Roman" pitchFamily="18" charset="0"/>
                <a:cs typeface="Times New Roman" pitchFamily="18" charset="0"/>
              </a:rPr>
              <a:t>(Nut meg)</a:t>
            </a:r>
          </a:p>
          <a:p>
            <a:endParaRPr lang="en-US" dirty="0"/>
          </a:p>
          <a:p>
            <a:endParaRPr lang="en-US" dirty="0"/>
          </a:p>
          <a:p>
            <a:endParaRPr lang="en-US" dirty="0"/>
          </a:p>
          <a:p>
            <a:endParaRPr lang="en-US" dirty="0"/>
          </a:p>
        </p:txBody>
      </p:sp>
    </p:spTree>
    <p:extLst>
      <p:ext uri="{BB962C8B-B14F-4D97-AF65-F5344CB8AC3E}">
        <p14:creationId xmlns="" xmlns:p14="http://schemas.microsoft.com/office/powerpoint/2010/main" val="379530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81000"/>
            <a:ext cx="8229600" cy="6019800"/>
          </a:xfrm>
        </p:spPr>
        <p:txBody>
          <a:bodyPr>
            <a:normAutofit/>
          </a:bodyPr>
          <a:lstStyle/>
          <a:p>
            <a:pPr marL="109728" indent="0">
              <a:buNone/>
            </a:pPr>
            <a:r>
              <a:rPr lang="en-US" b="1" dirty="0" smtClean="0">
                <a:latin typeface="Times New Roman" pitchFamily="18" charset="0"/>
                <a:cs typeface="Times New Roman" pitchFamily="18" charset="0"/>
              </a:rPr>
              <a:t>7. Oxide </a:t>
            </a:r>
            <a:r>
              <a:rPr lang="en-US" b="1" dirty="0">
                <a:latin typeface="Times New Roman" pitchFamily="18" charset="0"/>
                <a:cs typeface="Times New Roman" pitchFamily="18" charset="0"/>
              </a:rPr>
              <a:t>volatile </a:t>
            </a:r>
            <a:r>
              <a:rPr lang="en-US" b="1" dirty="0" smtClean="0">
                <a:latin typeface="Times New Roman" pitchFamily="18" charset="0"/>
                <a:cs typeface="Times New Roman" pitchFamily="18" charset="0"/>
              </a:rPr>
              <a:t>oils</a:t>
            </a:r>
          </a:p>
          <a:p>
            <a:pPr marL="109728" indent="0">
              <a:buNone/>
            </a:pPr>
            <a:r>
              <a:rPr lang="en-US" dirty="0" smtClean="0">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Chenopodium</a:t>
            </a:r>
            <a:endParaRPr lang="en-US" dirty="0">
              <a:solidFill>
                <a:srgbClr val="C00000"/>
              </a:solidFill>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a:solidFill>
                  <a:srgbClr val="C00000"/>
                </a:solidFill>
                <a:latin typeface="Times New Roman" pitchFamily="18" charset="0"/>
                <a:cs typeface="Times New Roman" pitchFamily="18" charset="0"/>
              </a:rPr>
              <a:t>Eucalyptus </a:t>
            </a:r>
          </a:p>
          <a:p>
            <a:pPr marL="109728" indent="0">
              <a:buNone/>
            </a:pPr>
            <a:endParaRPr lang="en-US" b="1"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8. Ester </a:t>
            </a:r>
            <a:r>
              <a:rPr lang="en-US" b="1" dirty="0">
                <a:latin typeface="Times New Roman" pitchFamily="18" charset="0"/>
                <a:cs typeface="Times New Roman" pitchFamily="18" charset="0"/>
              </a:rPr>
              <a:t>volatile </a:t>
            </a:r>
            <a:r>
              <a:rPr lang="en-US" b="1" dirty="0" smtClean="0">
                <a:latin typeface="Times New Roman" pitchFamily="18" charset="0"/>
                <a:cs typeface="Times New Roman" pitchFamily="18" charset="0"/>
              </a:rPr>
              <a:t>oils</a:t>
            </a:r>
          </a:p>
          <a:p>
            <a:pPr marL="109728" indent="0">
              <a:buNone/>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Rosemarry</a:t>
            </a:r>
            <a:endParaRPr lang="en-US" dirty="0">
              <a:solidFill>
                <a:srgbClr val="C00000"/>
              </a:solidFill>
              <a:latin typeface="Times New Roman" pitchFamily="18" charset="0"/>
              <a:cs typeface="Times New Roman" pitchFamily="18" charset="0"/>
            </a:endParaRPr>
          </a:p>
          <a:p>
            <a:pPr marL="109728" indent="0">
              <a:buNone/>
            </a:pPr>
            <a:endParaRPr lang="en-US" b="1"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9. Miscellaneous</a:t>
            </a:r>
            <a:endParaRPr lang="en-US" b="1" dirty="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Allium</a:t>
            </a:r>
          </a:p>
          <a:p>
            <a:pPr marL="109728" indent="0">
              <a:buNone/>
            </a:pPr>
            <a:r>
              <a:rPr lang="en-US" dirty="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Anethum</a:t>
            </a:r>
            <a:endParaRPr lang="en-US" dirty="0" smtClean="0">
              <a:solidFill>
                <a:srgbClr val="C00000"/>
              </a:solidFill>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1102263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562600"/>
          </a:xfrm>
        </p:spPr>
        <p:style>
          <a:lnRef idx="1">
            <a:schemeClr val="accent5"/>
          </a:lnRef>
          <a:fillRef idx="3">
            <a:schemeClr val="accent5"/>
          </a:fillRef>
          <a:effectRef idx="2">
            <a:schemeClr val="accent5"/>
          </a:effectRef>
          <a:fontRef idx="minor">
            <a:schemeClr val="lt1"/>
          </a:fontRef>
        </p:style>
        <p:txBody>
          <a:bodyPr/>
          <a:lstStyle/>
          <a:p>
            <a:endParaRPr lang="en-US" dirty="0" smtClean="0"/>
          </a:p>
          <a:p>
            <a:endParaRPr lang="en-US" dirty="0"/>
          </a:p>
          <a:p>
            <a:endParaRPr lang="en-US" dirty="0" smtClean="0"/>
          </a:p>
          <a:p>
            <a:pPr marL="109728" indent="0">
              <a:buNone/>
            </a:pPr>
            <a:r>
              <a:rPr lang="en-US" dirty="0"/>
              <a:t> </a:t>
            </a:r>
            <a:r>
              <a:rPr lang="en-US" dirty="0" smtClean="0"/>
              <a:t>  </a:t>
            </a:r>
          </a:p>
          <a:p>
            <a:pPr marL="109728" indent="0">
              <a:buNone/>
            </a:pPr>
            <a:r>
              <a:rPr lang="en-US" sz="5400" dirty="0">
                <a:latin typeface="Times New Roman" pitchFamily="18" charset="0"/>
                <a:cs typeface="Times New Roman" pitchFamily="18" charset="0"/>
              </a:rPr>
              <a:t> </a:t>
            </a:r>
            <a:r>
              <a:rPr lang="en-US" sz="5400" dirty="0" smtClean="0">
                <a:latin typeface="Times New Roman" pitchFamily="18" charset="0"/>
                <a:cs typeface="Times New Roman" pitchFamily="18" charset="0"/>
              </a:rPr>
              <a:t> Hydrocarbon Volatile Oils</a:t>
            </a:r>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4693450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a:t>	</a:t>
            </a:r>
            <a:endParaRPr lang="en-US" dirty="0" smtClean="0"/>
          </a:p>
          <a:p>
            <a:pPr marL="109728" indent="0">
              <a:buNone/>
            </a:pPr>
            <a:endParaRPr lang="en-US" dirty="0" smtClean="0"/>
          </a:p>
          <a:p>
            <a:pPr marL="109728" indent="0">
              <a:buNone/>
            </a:pPr>
            <a:r>
              <a:rPr lang="en-US" b="1" dirty="0" smtClean="0">
                <a:latin typeface="Times New Roman" pitchFamily="18" charset="0"/>
                <a:cs typeface="Times New Roman" pitchFamily="18" charset="0"/>
              </a:rPr>
              <a:t>B.O</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Piper </a:t>
            </a:r>
            <a:r>
              <a:rPr lang="en-US" i="1" dirty="0" err="1">
                <a:latin typeface="Times New Roman" pitchFamily="18" charset="0"/>
                <a:cs typeface="Times New Roman" pitchFamily="18" charset="0"/>
              </a:rPr>
              <a:t>cubeba</a:t>
            </a:r>
            <a:endParaRPr lang="en-US" i="1" dirty="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Family</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dirty="0" err="1">
                <a:latin typeface="Times New Roman" pitchFamily="18" charset="0"/>
                <a:cs typeface="Times New Roman" pitchFamily="18" charset="0"/>
              </a:rPr>
              <a:t>Piperaceae</a:t>
            </a:r>
            <a:endParaRPr lang="en-US" dirty="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Part </a:t>
            </a:r>
            <a:r>
              <a:rPr lang="en-US" b="1" dirty="0">
                <a:latin typeface="Times New Roman" pitchFamily="18" charset="0"/>
                <a:cs typeface="Times New Roman" pitchFamily="18" charset="0"/>
              </a:rPr>
              <a:t>Used</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Dried </a:t>
            </a:r>
            <a:r>
              <a:rPr lang="en-US" dirty="0">
                <a:latin typeface="Times New Roman" pitchFamily="18" charset="0"/>
                <a:cs typeface="Times New Roman" pitchFamily="18" charset="0"/>
              </a:rPr>
              <a:t>fully grown </a:t>
            </a:r>
            <a:r>
              <a:rPr lang="en-US" dirty="0" err="1">
                <a:latin typeface="Times New Roman" pitchFamily="18" charset="0"/>
                <a:cs typeface="Times New Roman" pitchFamily="18" charset="0"/>
              </a:rPr>
              <a:t>unripened</a:t>
            </a:r>
            <a:r>
              <a:rPr lang="en-US" dirty="0">
                <a:latin typeface="Times New Roman" pitchFamily="18" charset="0"/>
                <a:cs typeface="Times New Roman" pitchFamily="18" charset="0"/>
              </a:rPr>
              <a:t> fruit</a:t>
            </a:r>
          </a:p>
          <a:p>
            <a:endParaRPr lang="en-US" dirty="0"/>
          </a:p>
          <a:p>
            <a:endParaRPr lang="en-US" dirty="0"/>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lvl="0"/>
            <a:r>
              <a:rPr lang="en-US" sz="4900" dirty="0">
                <a:latin typeface="Times New Roman" pitchFamily="18" charset="0"/>
                <a:cs typeface="Times New Roman" pitchFamily="18" charset="0"/>
              </a:rPr>
              <a:t/>
            </a:r>
            <a:br>
              <a:rPr lang="en-US" sz="4900" dirty="0">
                <a:latin typeface="Times New Roman" pitchFamily="18" charset="0"/>
                <a:cs typeface="Times New Roman" pitchFamily="18" charset="0"/>
              </a:rPr>
            </a:br>
            <a:r>
              <a:rPr lang="en-US" sz="4900" dirty="0" smtClean="0">
                <a:latin typeface="Times New Roman" pitchFamily="18" charset="0"/>
                <a:cs typeface="Times New Roman" pitchFamily="18" charset="0"/>
              </a:rPr>
              <a:t>  Cubeb (Tailed </a:t>
            </a:r>
            <a:r>
              <a:rPr lang="en-US" sz="4900" dirty="0">
                <a:latin typeface="Times New Roman" pitchFamily="18" charset="0"/>
                <a:cs typeface="Times New Roman" pitchFamily="18" charset="0"/>
              </a:rPr>
              <a:t>Pepper</a:t>
            </a:r>
            <a:r>
              <a:rPr lang="en-US" sz="4900" dirty="0" smtClean="0">
                <a:latin typeface="Times New Roman" pitchFamily="18" charset="0"/>
                <a:cs typeface="Times New Roman" pitchFamily="18" charset="0"/>
              </a:rPr>
              <a:t>)</a:t>
            </a:r>
            <a:r>
              <a:rPr lang="en-US" dirty="0">
                <a:effectLst/>
              </a:rPr>
              <a:t/>
            </a:r>
            <a:br>
              <a:rPr lang="en-US" dirty="0">
                <a:effectLst/>
              </a:rPr>
            </a:br>
            <a:endParaRPr lang="en-US" dirty="0"/>
          </a:p>
        </p:txBody>
      </p:sp>
      <p:pic>
        <p:nvPicPr>
          <p:cNvPr id="337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91200" y="1676400"/>
            <a:ext cx="2852737" cy="2627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24950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It </a:t>
            </a:r>
            <a:r>
              <a:rPr lang="en-US" dirty="0"/>
              <a:t>yield 10-18% of volatile oil containing</a:t>
            </a:r>
          </a:p>
          <a:p>
            <a:pPr marL="109728" indent="0">
              <a:buNone/>
            </a:pPr>
            <a:endParaRPr lang="en-US" dirty="0" smtClean="0"/>
          </a:p>
          <a:p>
            <a:pPr marL="109728" indent="0">
              <a:buNone/>
            </a:pPr>
            <a:r>
              <a:rPr lang="en-US" dirty="0" smtClean="0"/>
              <a:t>i</a:t>
            </a:r>
            <a:r>
              <a:rPr lang="en-US" dirty="0"/>
              <a:t>)	</a:t>
            </a:r>
            <a:r>
              <a:rPr lang="en-US" dirty="0" err="1"/>
              <a:t>Terpenes</a:t>
            </a:r>
            <a:endParaRPr lang="en-US" dirty="0"/>
          </a:p>
          <a:p>
            <a:pPr marL="109728" indent="0">
              <a:buNone/>
            </a:pPr>
            <a:r>
              <a:rPr lang="en-US" dirty="0"/>
              <a:t>ii)	</a:t>
            </a:r>
            <a:r>
              <a:rPr lang="en-US" dirty="0" err="1" smtClean="0"/>
              <a:t>Sesque</a:t>
            </a:r>
            <a:r>
              <a:rPr lang="en-US" dirty="0" smtClean="0"/>
              <a:t> </a:t>
            </a:r>
            <a:r>
              <a:rPr lang="en-US" dirty="0" err="1" smtClean="0"/>
              <a:t>terpenes</a:t>
            </a:r>
            <a:endParaRPr lang="en-US" dirty="0"/>
          </a:p>
          <a:p>
            <a:pPr marL="109728" indent="0">
              <a:buNone/>
            </a:pPr>
            <a:r>
              <a:rPr lang="en-US" dirty="0"/>
              <a:t>iii)	Resins</a:t>
            </a:r>
          </a:p>
          <a:p>
            <a:pPr marL="109728" indent="0">
              <a:buNone/>
            </a:pPr>
            <a:r>
              <a:rPr lang="en-US" dirty="0"/>
              <a:t>iv)	</a:t>
            </a:r>
            <a:r>
              <a:rPr lang="en-US" dirty="0" err="1"/>
              <a:t>Cubebic</a:t>
            </a:r>
            <a:r>
              <a:rPr lang="en-US" dirty="0"/>
              <a:t> acid</a:t>
            </a:r>
          </a:p>
          <a:p>
            <a:pPr marL="109728" indent="0">
              <a:buNone/>
            </a:pPr>
            <a:r>
              <a:rPr lang="en-US" dirty="0"/>
              <a:t>v)	Crystalline </a:t>
            </a:r>
            <a:r>
              <a:rPr lang="en-US" dirty="0" err="1"/>
              <a:t>Cubebin</a:t>
            </a:r>
            <a:endParaRPr lang="en-US" dirty="0"/>
          </a:p>
          <a:p>
            <a:endParaRPr lang="en-US" dirty="0"/>
          </a:p>
        </p:txBody>
      </p:sp>
      <p:sp>
        <p:nvSpPr>
          <p:cNvPr id="3" name="Title 2"/>
          <p:cNvSpPr>
            <a:spLocks noGrp="1"/>
          </p:cNvSpPr>
          <p:nvPr>
            <p:ph type="title"/>
          </p:nvPr>
        </p:nvSpPr>
        <p:spPr/>
        <p:txBody>
          <a:bodyPr>
            <a:normAutofit/>
          </a:bodyPr>
          <a:lstStyle/>
          <a:p>
            <a:r>
              <a:rPr lang="en-US" sz="3200" dirty="0" smtClean="0">
                <a:latin typeface="Times New Roman" pitchFamily="18" charset="0"/>
                <a:cs typeface="Times New Roman" pitchFamily="18" charset="0"/>
              </a:rPr>
              <a:t>Chemical constituents</a:t>
            </a:r>
            <a:r>
              <a:rPr lang="en-US" sz="3200" dirty="0">
                <a:latin typeface="Times New Roman" pitchFamily="18" charset="0"/>
                <a:cs typeface="Times New Roman" pitchFamily="18" charset="0"/>
              </a:rPr>
              <a:t>: </a:t>
            </a:r>
          </a:p>
        </p:txBody>
      </p:sp>
    </p:spTree>
    <p:extLst>
      <p:ext uri="{BB962C8B-B14F-4D97-AF65-F5344CB8AC3E}">
        <p14:creationId xmlns="" xmlns:p14="http://schemas.microsoft.com/office/powerpoint/2010/main" val="210666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normAutofit/>
          </a:bodyPr>
          <a:lstStyle/>
          <a:p>
            <a:pPr marL="109728" indent="0">
              <a:buNone/>
            </a:pPr>
            <a:r>
              <a:rPr lang="en-US" dirty="0" smtClean="0"/>
              <a:t>a) Diuretic</a:t>
            </a:r>
            <a:endParaRPr lang="en-US" dirty="0"/>
          </a:p>
          <a:p>
            <a:pPr marL="109728" indent="0">
              <a:buNone/>
            </a:pPr>
            <a:endParaRPr lang="en-US" dirty="0" smtClean="0"/>
          </a:p>
          <a:p>
            <a:pPr marL="109728" indent="0">
              <a:buNone/>
            </a:pPr>
            <a:r>
              <a:rPr lang="en-US" dirty="0" smtClean="0"/>
              <a:t>b) Expectorant</a:t>
            </a:r>
            <a:endParaRPr lang="en-US" dirty="0"/>
          </a:p>
          <a:p>
            <a:pPr marL="109728" indent="0">
              <a:buNone/>
            </a:pPr>
            <a:endParaRPr lang="en-US" dirty="0" smtClean="0"/>
          </a:p>
          <a:p>
            <a:pPr marL="109728" indent="0">
              <a:buNone/>
            </a:pPr>
            <a:r>
              <a:rPr lang="en-US" dirty="0" smtClean="0"/>
              <a:t>c) Urinary </a:t>
            </a:r>
            <a:r>
              <a:rPr lang="en-US" dirty="0"/>
              <a:t>antiseptic</a:t>
            </a:r>
          </a:p>
          <a:p>
            <a:pPr marL="109728" indent="0">
              <a:buNone/>
            </a:pPr>
            <a:endParaRPr lang="en-US" dirty="0" smtClean="0"/>
          </a:p>
          <a:p>
            <a:pPr marL="109728" indent="0">
              <a:buNone/>
            </a:pPr>
            <a:r>
              <a:rPr lang="en-US" dirty="0" smtClean="0"/>
              <a:t>d) Remedy </a:t>
            </a:r>
            <a:r>
              <a:rPr lang="en-US" dirty="0"/>
              <a:t>for gonorrhea</a:t>
            </a:r>
          </a:p>
          <a:p>
            <a:pPr marL="109728" indent="0">
              <a:buNone/>
            </a:pPr>
            <a:endParaRPr lang="en-US" dirty="0" smtClean="0"/>
          </a:p>
          <a:p>
            <a:pPr marL="109728" indent="0">
              <a:buNone/>
            </a:pPr>
            <a:r>
              <a:rPr lang="en-US" dirty="0" smtClean="0"/>
              <a:t>e) In Leucorrhea, piles </a:t>
            </a:r>
            <a:r>
              <a:rPr lang="en-US" dirty="0"/>
              <a:t>and chronic bronchitis.</a:t>
            </a:r>
          </a:p>
          <a:p>
            <a:endParaRPr lang="en-US" dirty="0"/>
          </a:p>
        </p:txBody>
      </p:sp>
      <p:sp>
        <p:nvSpPr>
          <p:cNvPr id="3" name="Title 2"/>
          <p:cNvSpPr>
            <a:spLocks noGrp="1"/>
          </p:cNvSpPr>
          <p:nvPr>
            <p:ph type="title"/>
          </p:nvPr>
        </p:nvSpPr>
        <p:spPr/>
        <p:txBody>
          <a:bodyPr>
            <a:normAutofit fontScale="90000"/>
          </a:bodyPr>
          <a:lstStyle/>
          <a:p>
            <a:r>
              <a:rPr lang="en-US" dirty="0" smtClean="0"/>
              <a:t> </a:t>
            </a:r>
            <a:br>
              <a:rPr lang="en-US" dirty="0" smtClean="0"/>
            </a:br>
            <a:r>
              <a:rPr lang="en-US" sz="3600" dirty="0">
                <a:latin typeface="Times New Roman" pitchFamily="18" charset="0"/>
                <a:cs typeface="Times New Roman" pitchFamily="18" charset="0"/>
              </a:rPr>
              <a:t>U</a:t>
            </a:r>
            <a:r>
              <a:rPr lang="en-US" sz="3600" dirty="0" smtClean="0">
                <a:latin typeface="Times New Roman" pitchFamily="18" charset="0"/>
                <a:cs typeface="Times New Roman" pitchFamily="18" charset="0"/>
              </a:rPr>
              <a:t>ses</a:t>
            </a:r>
            <a:r>
              <a:rPr lang="en-US" dirty="0" smtClean="0"/>
              <a:t/>
            </a:r>
            <a:br>
              <a:rPr lang="en-US" dirty="0" smtClean="0"/>
            </a:br>
            <a:endParaRPr lang="en-US" dirty="0"/>
          </a:p>
        </p:txBody>
      </p:sp>
    </p:spTree>
    <p:extLst>
      <p:ext uri="{BB962C8B-B14F-4D97-AF65-F5344CB8AC3E}">
        <p14:creationId xmlns="" xmlns:p14="http://schemas.microsoft.com/office/powerpoint/2010/main" val="10859016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lstStyle/>
          <a:p>
            <a:pPr marL="109728" indent="0">
              <a:buNone/>
            </a:pPr>
            <a:r>
              <a:rPr lang="en-US" b="1" dirty="0">
                <a:latin typeface="Times New Roman" pitchFamily="18" charset="0"/>
                <a:cs typeface="Times New Roman" pitchFamily="18" charset="0"/>
              </a:rPr>
              <a:t>B.O: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Pinus</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plustrus</a:t>
            </a:r>
            <a:endParaRPr lang="en-US" i="1" dirty="0">
              <a:latin typeface="Times New Roman" pitchFamily="18" charset="0"/>
              <a:cs typeface="Times New Roman" pitchFamily="18" charset="0"/>
            </a:endParaRPr>
          </a:p>
          <a:p>
            <a:pPr marL="109728" indent="0">
              <a:buNone/>
            </a:pP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Pinus</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longifolia</a:t>
            </a:r>
            <a:endParaRPr lang="en-US" i="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marL="109728" indent="0">
              <a:buNone/>
            </a:pPr>
            <a:r>
              <a:rPr lang="en-US" b="1" dirty="0">
                <a:latin typeface="Times New Roman" pitchFamily="18" charset="0"/>
                <a:cs typeface="Times New Roman" pitchFamily="18" charset="0"/>
              </a:rPr>
              <a:t>Family:            </a:t>
            </a:r>
            <a:r>
              <a:rPr lang="en-US" dirty="0" err="1" smtClean="0">
                <a:latin typeface="Times New Roman" pitchFamily="18" charset="0"/>
                <a:cs typeface="Times New Roman" pitchFamily="18" charset="0"/>
              </a:rPr>
              <a:t>Pinaceae</a:t>
            </a:r>
            <a:endParaRPr lang="en-US" dirty="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Part </a:t>
            </a:r>
            <a:r>
              <a:rPr lang="en-US" b="1" dirty="0">
                <a:latin typeface="Times New Roman" pitchFamily="18" charset="0"/>
                <a:cs typeface="Times New Roman" pitchFamily="18" charset="0"/>
              </a:rPr>
              <a:t>Used</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Oleo </a:t>
            </a:r>
            <a:r>
              <a:rPr lang="en-US" dirty="0">
                <a:latin typeface="Times New Roman" pitchFamily="18" charset="0"/>
                <a:cs typeface="Times New Roman" pitchFamily="18" charset="0"/>
              </a:rPr>
              <a:t>resins obtained from plant after </a:t>
            </a:r>
            <a:r>
              <a:rPr lang="en-US" dirty="0" smtClean="0">
                <a:latin typeface="Times New Roman" pitchFamily="18" charset="0"/>
                <a:cs typeface="Times New Roman" pitchFamily="18" charset="0"/>
              </a:rPr>
              <a:t>incision.</a:t>
            </a:r>
            <a:endParaRPr lang="en-US" dirty="0">
              <a:latin typeface="Times New Roman" pitchFamily="18" charset="0"/>
              <a:cs typeface="Times New Roman" pitchFamily="18" charset="0"/>
            </a:endParaRPr>
          </a:p>
          <a:p>
            <a:pPr marL="109728" indent="0">
              <a:buNone/>
            </a:pPr>
            <a:endParaRPr lang="en-US" dirty="0" smtClean="0"/>
          </a:p>
          <a:p>
            <a:pPr marL="109728" indent="0">
              <a:buNone/>
            </a:pPr>
            <a:r>
              <a:rPr lang="en-US" b="1" dirty="0">
                <a:latin typeface="Times New Roman" pitchFamily="18" charset="0"/>
                <a:cs typeface="Times New Roman" pitchFamily="18" charset="0"/>
              </a:rPr>
              <a:t>Synonym: </a:t>
            </a:r>
            <a:r>
              <a:rPr lang="en-US" dirty="0">
                <a:latin typeface="Times New Roman" pitchFamily="18" charset="0"/>
                <a:cs typeface="Times New Roman" pitchFamily="18" charset="0"/>
              </a:rPr>
              <a:t>rectified oil of </a:t>
            </a:r>
            <a:r>
              <a:rPr lang="en-US" dirty="0" smtClean="0">
                <a:latin typeface="Times New Roman" pitchFamily="18" charset="0"/>
                <a:cs typeface="Times New Roman" pitchFamily="18" charset="0"/>
              </a:rPr>
              <a:t>turpentine</a:t>
            </a:r>
          </a:p>
          <a:p>
            <a:pPr marL="109728" indent="0">
              <a:buNone/>
            </a:pPr>
            <a:endParaRPr lang="en-US" dirty="0"/>
          </a:p>
        </p:txBody>
      </p:sp>
      <p:sp>
        <p:nvSpPr>
          <p:cNvPr id="3" name="Title 2"/>
          <p:cNvSpPr>
            <a:spLocks noGrp="1"/>
          </p:cNvSpPr>
          <p:nvPr>
            <p:ph type="title"/>
          </p:nvPr>
        </p:nvSpPr>
        <p:spPr>
          <a:xfrm>
            <a:off x="381000" y="228600"/>
            <a:ext cx="8229600" cy="1143000"/>
          </a:xfrm>
        </p:spPr>
        <p:style>
          <a:lnRef idx="3">
            <a:schemeClr val="lt1"/>
          </a:lnRef>
          <a:fillRef idx="1">
            <a:schemeClr val="accent6"/>
          </a:fillRef>
          <a:effectRef idx="1">
            <a:schemeClr val="accent6"/>
          </a:effectRef>
          <a:fontRef idx="minor">
            <a:schemeClr val="lt1"/>
          </a:fontRef>
        </p:style>
        <p:txBody>
          <a:bodyPr/>
          <a:lstStyle/>
          <a:p>
            <a:r>
              <a:rPr lang="en-US" dirty="0" smtClean="0"/>
              <a:t> </a:t>
            </a:r>
            <a:r>
              <a:rPr lang="en-US" sz="4400" dirty="0" smtClean="0">
                <a:latin typeface="Times New Roman" pitchFamily="18" charset="0"/>
                <a:cs typeface="Times New Roman" pitchFamily="18" charset="0"/>
              </a:rPr>
              <a:t>Turpentine </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7645274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err="1" smtClean="0">
                <a:latin typeface="Times New Roman" pitchFamily="18" charset="0"/>
                <a:cs typeface="Times New Roman" pitchFamily="18" charset="0"/>
              </a:rPr>
              <a:t>Pinus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Oleoresion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a normal physiological product, it is </a:t>
            </a:r>
            <a:r>
              <a:rPr lang="en-US" dirty="0" smtClean="0">
                <a:latin typeface="Times New Roman" pitchFamily="18" charset="0"/>
                <a:cs typeface="Times New Roman" pitchFamily="18" charset="0"/>
              </a:rPr>
              <a:t>secreted </a:t>
            </a:r>
            <a:r>
              <a:rPr lang="en-US" dirty="0">
                <a:latin typeface="Times New Roman" pitchFamily="18" charset="0"/>
                <a:cs typeface="Times New Roman" pitchFamily="18" charset="0"/>
              </a:rPr>
              <a:t>in plant tissues in special cavities as resin ducts.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ducts are frequently located directly beneath the cambium. The resin ducts </a:t>
            </a:r>
            <a:r>
              <a:rPr lang="en-US" dirty="0" smtClean="0">
                <a:latin typeface="Times New Roman" pitchFamily="18" charset="0"/>
                <a:cs typeface="Times New Roman" pitchFamily="18" charset="0"/>
              </a:rPr>
              <a:t>secrete </a:t>
            </a:r>
            <a:r>
              <a:rPr lang="en-US" dirty="0">
                <a:latin typeface="Times New Roman" pitchFamily="18" charset="0"/>
                <a:cs typeface="Times New Roman" pitchFamily="18" charset="0"/>
              </a:rPr>
              <a:t>the resin into the cavities.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cavities are themselves formed either in a </a:t>
            </a:r>
            <a:r>
              <a:rPr lang="en-US" dirty="0" err="1" smtClean="0">
                <a:latin typeface="Times New Roman" pitchFamily="18" charset="0"/>
                <a:cs typeface="Times New Roman" pitchFamily="18" charset="0"/>
              </a:rPr>
              <a:t>Schizogenous</a:t>
            </a:r>
            <a:r>
              <a:rPr lang="en-US" dirty="0" smtClean="0">
                <a:latin typeface="Times New Roman" pitchFamily="18" charset="0"/>
                <a:cs typeface="Times New Roman" pitchFamily="18" charset="0"/>
              </a:rPr>
              <a:t> or </a:t>
            </a:r>
            <a:r>
              <a:rPr lang="en-US" dirty="0" err="1">
                <a:latin typeface="Times New Roman" pitchFamily="18" charset="0"/>
                <a:cs typeface="Times New Roman" pitchFamily="18" charset="0"/>
              </a:rPr>
              <a:t>Lysogenous</a:t>
            </a:r>
            <a:r>
              <a:rPr lang="en-US" dirty="0">
                <a:latin typeface="Times New Roman" pitchFamily="18" charset="0"/>
                <a:cs typeface="Times New Roman" pitchFamily="18" charset="0"/>
              </a:rPr>
              <a:t> manner.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are anastomosing in nature when one of the passage is open, as in wound, the resin flows to the wound from distance.</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Production </a:t>
            </a:r>
            <a:r>
              <a:rPr lang="en-US" sz="4000" dirty="0">
                <a:latin typeface="Times New Roman" pitchFamily="18" charset="0"/>
                <a:cs typeface="Times New Roman" pitchFamily="18" charset="0"/>
              </a:rPr>
              <a:t>and </a:t>
            </a:r>
            <a:r>
              <a:rPr lang="en-US" sz="4000" dirty="0" smtClean="0">
                <a:latin typeface="Times New Roman" pitchFamily="18" charset="0"/>
                <a:cs typeface="Times New Roman" pitchFamily="18" charset="0"/>
              </a:rPr>
              <a:t>commerce</a:t>
            </a:r>
            <a:r>
              <a:rPr lang="en-US" dirty="0"/>
              <a:t/>
            </a:r>
            <a:br>
              <a:rPr lang="en-US" dirty="0"/>
            </a:br>
            <a:endParaRPr lang="en-US" dirty="0"/>
          </a:p>
        </p:txBody>
      </p:sp>
    </p:spTree>
    <p:extLst>
      <p:ext uri="{BB962C8B-B14F-4D97-AF65-F5344CB8AC3E}">
        <p14:creationId xmlns="" xmlns:p14="http://schemas.microsoft.com/office/powerpoint/2010/main" val="25280757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8229600" cy="5715000"/>
          </a:xfrm>
        </p:spPr>
        <p:txBody>
          <a:bodyPr>
            <a:normAutofit/>
          </a:bodyPr>
          <a:lstStyle/>
          <a:p>
            <a:pPr marL="109728" indent="0">
              <a:buNone/>
            </a:pPr>
            <a:r>
              <a:rPr lang="en-US" dirty="0">
                <a:latin typeface="Times New Roman" pitchFamily="18" charset="0"/>
                <a:cs typeface="Times New Roman" pitchFamily="18" charset="0"/>
              </a:rPr>
              <a:t>Two methods of collection have been used for the collection of crude </a:t>
            </a:r>
            <a:r>
              <a:rPr lang="en-US" dirty="0" smtClean="0">
                <a:latin typeface="Times New Roman" pitchFamily="18" charset="0"/>
                <a:cs typeface="Times New Roman" pitchFamily="18" charset="0"/>
              </a:rPr>
              <a:t>resin.</a:t>
            </a:r>
          </a:p>
          <a:p>
            <a:pPr marL="109728" indent="0">
              <a:buNone/>
            </a:pPr>
            <a:endParaRPr lang="en-US" dirty="0" smtClean="0">
              <a:latin typeface="Times New Roman" pitchFamily="18" charset="0"/>
              <a:cs typeface="Times New Roman" pitchFamily="18" charset="0"/>
            </a:endParaRPr>
          </a:p>
          <a:p>
            <a:pPr marL="109728" indent="0">
              <a:buNone/>
            </a:pP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Box </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Method:</a:t>
            </a:r>
          </a:p>
          <a:p>
            <a:pPr marL="109728" indent="0" algn="just">
              <a:buNone/>
            </a:pPr>
            <a:endParaRPr lang="en-US" dirty="0" smtClean="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is very old method previously used in USA. A large box was cut in the trunk ( main stem) and a blaze cut (groove) over it. The oleo resin which was collected in the box was removed at intervals and sent in barrels to the distillery. The trees were tapped to death in about 5-10 years. This method was wasteful causing destruction of vast area.</a:t>
            </a:r>
          </a:p>
          <a:p>
            <a:endParaRPr lang="en-US" dirty="0"/>
          </a:p>
        </p:txBody>
      </p:sp>
    </p:spTree>
    <p:extLst>
      <p:ext uri="{BB962C8B-B14F-4D97-AF65-F5344CB8AC3E}">
        <p14:creationId xmlns="" xmlns:p14="http://schemas.microsoft.com/office/powerpoint/2010/main" val="161299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5410200"/>
            <a:ext cx="2819400" cy="762000"/>
          </a:xfrm>
        </p:spPr>
        <p:txBody>
          <a:bodyPr>
            <a:normAutofit/>
          </a:bodyPr>
          <a:lstStyle/>
          <a:p>
            <a:r>
              <a:rPr lang="en-US" sz="2800" b="1" dirty="0" err="1" smtClean="0">
                <a:latin typeface="Times New Roman" pitchFamily="18" charset="0"/>
                <a:cs typeface="Times New Roman" pitchFamily="18" charset="0"/>
              </a:rPr>
              <a:t>Mevalonic</a:t>
            </a:r>
            <a:r>
              <a:rPr lang="en-US" sz="2800" b="1" dirty="0" smtClean="0">
                <a:latin typeface="Times New Roman" pitchFamily="18" charset="0"/>
                <a:cs typeface="Times New Roman" pitchFamily="18" charset="0"/>
              </a:rPr>
              <a:t> acid</a:t>
            </a:r>
            <a:endParaRPr lang="en-US" sz="2800" b="1" dirty="0">
              <a:latin typeface="Times New Roman" pitchFamily="18" charset="0"/>
              <a:cs typeface="Times New Roman" pitchFamily="18" charset="0"/>
            </a:endParaRPr>
          </a:p>
        </p:txBody>
      </p:sp>
      <p:sp>
        <p:nvSpPr>
          <p:cNvPr id="4" name="Text Placeholder 3"/>
          <p:cNvSpPr>
            <a:spLocks noGrp="1"/>
          </p:cNvSpPr>
          <p:nvPr>
            <p:ph type="body" sz="half" idx="3"/>
          </p:nvPr>
        </p:nvSpPr>
        <p:spPr>
          <a:xfrm>
            <a:off x="5257801" y="5410200"/>
            <a:ext cx="2819400" cy="762000"/>
          </a:xfrm>
        </p:spPr>
        <p:txBody>
          <a:bodyPr>
            <a:normAutofit/>
          </a:bodyPr>
          <a:lstStyle/>
          <a:p>
            <a:r>
              <a:rPr lang="en-US" sz="2800" b="1" dirty="0" err="1" smtClean="0">
                <a:latin typeface="Times New Roman" pitchFamily="18" charset="0"/>
                <a:cs typeface="Times New Roman" pitchFamily="18" charset="0"/>
              </a:rPr>
              <a:t>Shikimic</a:t>
            </a:r>
            <a:r>
              <a:rPr lang="en-US" sz="2800" b="1" dirty="0" smtClean="0">
                <a:latin typeface="Times New Roman" pitchFamily="18" charset="0"/>
                <a:cs typeface="Times New Roman" pitchFamily="18" charset="0"/>
              </a:rPr>
              <a:t> acid</a:t>
            </a:r>
            <a:endParaRPr lang="en-US" sz="2800" b="1" dirty="0">
              <a:latin typeface="Times New Roman" pitchFamily="18" charset="0"/>
              <a:cs typeface="Times New Roman" pitchFamily="18" charset="0"/>
            </a:endParaRPr>
          </a:p>
        </p:txBody>
      </p:sp>
      <p:pic>
        <p:nvPicPr>
          <p:cNvPr id="4098" name="Picture 2"/>
          <p:cNvPicPr>
            <a:picLocks noGrp="1" noChangeAspect="1" noChangeArrowheads="1"/>
          </p:cNvPicPr>
          <p:nvPr>
            <p:ph sz="quarter" idx="2"/>
          </p:nvPr>
        </p:nvPicPr>
        <p:blipFill>
          <a:blip r:embed="rId2">
            <a:extLst>
              <a:ext uri="{28A0092B-C50C-407E-A947-70E740481C1C}">
                <a14:useLocalDpi xmlns="" xmlns:a14="http://schemas.microsoft.com/office/drawing/2010/main" val="0"/>
              </a:ext>
            </a:extLst>
          </a:blip>
          <a:srcRect/>
          <a:stretch>
            <a:fillRect/>
          </a:stretch>
        </p:blipFill>
        <p:spPr bwMode="auto">
          <a:xfrm>
            <a:off x="228600" y="838200"/>
            <a:ext cx="4267200" cy="3657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1" name="Picture 5"/>
          <p:cNvPicPr>
            <a:picLocks noGrp="1" noChangeAspect="1" noChangeArrowheads="1"/>
          </p:cNvPicPr>
          <p:nvPr>
            <p:ph sz="quarter" idx="4"/>
          </p:nvPr>
        </p:nvPicPr>
        <p:blipFill>
          <a:blip r:embed="rId3">
            <a:extLst>
              <a:ext uri="{28A0092B-C50C-407E-A947-70E740481C1C}">
                <a14:useLocalDpi xmlns="" xmlns:a14="http://schemas.microsoft.com/office/drawing/2010/main" val="0"/>
              </a:ext>
            </a:extLst>
          </a:blip>
          <a:srcRect/>
          <a:stretch>
            <a:fillRect/>
          </a:stretch>
        </p:blipFill>
        <p:spPr bwMode="auto">
          <a:xfrm>
            <a:off x="5029200" y="990600"/>
            <a:ext cx="3488551" cy="357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156676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19800"/>
          </a:xfrm>
        </p:spPr>
        <p:txBody>
          <a:bodyPr>
            <a:normAutofit/>
          </a:bodyPr>
          <a:lstStyle/>
          <a:p>
            <a:pPr marL="109728" indent="0">
              <a:buNone/>
            </a:pPr>
            <a:r>
              <a:rPr lang="en-US" sz="3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Cup </a:t>
            </a:r>
            <a:r>
              <a:rPr lang="en-US" sz="3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and Gutter Method:</a:t>
            </a:r>
          </a:p>
          <a:p>
            <a:pPr marL="109728" indent="0" algn="just">
              <a:buNone/>
            </a:pPr>
            <a:endParaRPr lang="en-US" sz="2600" dirty="0" smtClean="0">
              <a:latin typeface="Times New Roman" pitchFamily="18" charset="0"/>
              <a:cs typeface="Times New Roman" pitchFamily="18" charset="0"/>
            </a:endParaRPr>
          </a:p>
          <a:p>
            <a:pPr marL="109728" indent="0" algn="just">
              <a:buNone/>
            </a:pPr>
            <a:r>
              <a:rPr lang="en-US" sz="2600" dirty="0" smtClean="0">
                <a:latin typeface="Times New Roman" pitchFamily="18" charset="0"/>
                <a:cs typeface="Times New Roman" pitchFamily="18" charset="0"/>
              </a:rPr>
              <a:t>This </a:t>
            </a:r>
            <a:r>
              <a:rPr lang="en-US" sz="2600" dirty="0">
                <a:latin typeface="Times New Roman" pitchFamily="18" charset="0"/>
                <a:cs typeface="Times New Roman" pitchFamily="18" charset="0"/>
              </a:rPr>
              <a:t>method with different </a:t>
            </a:r>
            <a:r>
              <a:rPr lang="en-US" sz="2600" dirty="0" smtClean="0">
                <a:latin typeface="Times New Roman" pitchFamily="18" charset="0"/>
                <a:cs typeface="Times New Roman" pitchFamily="18" charset="0"/>
              </a:rPr>
              <a:t>modifications </a:t>
            </a:r>
            <a:r>
              <a:rPr lang="en-US" sz="2600" dirty="0">
                <a:latin typeface="Times New Roman" pitchFamily="18" charset="0"/>
                <a:cs typeface="Times New Roman" pitchFamily="18" charset="0"/>
              </a:rPr>
              <a:t>are </a:t>
            </a:r>
            <a:r>
              <a:rPr lang="en-US" sz="2600" dirty="0" smtClean="0">
                <a:latin typeface="Times New Roman" pitchFamily="18" charset="0"/>
                <a:cs typeface="Times New Roman" pitchFamily="18" charset="0"/>
              </a:rPr>
              <a:t>used. A series </a:t>
            </a:r>
            <a:r>
              <a:rPr lang="en-US" sz="2600" dirty="0">
                <a:latin typeface="Times New Roman" pitchFamily="18" charset="0"/>
                <a:cs typeface="Times New Roman" pitchFamily="18" charset="0"/>
              </a:rPr>
              <a:t>of V-shaped incisions are made on the trunk, the bark and young woods be removed so that the groove is formed in the trunk. All the base of the </a:t>
            </a:r>
            <a:r>
              <a:rPr lang="en-US" sz="2600" dirty="0" err="1">
                <a:latin typeface="Times New Roman" pitchFamily="18" charset="0"/>
                <a:cs typeface="Times New Roman" pitchFamily="18" charset="0"/>
              </a:rPr>
              <a:t>inscision</a:t>
            </a:r>
            <a:r>
              <a:rPr lang="en-US" sz="2600" dirty="0">
                <a:latin typeface="Times New Roman" pitchFamily="18" charset="0"/>
                <a:cs typeface="Times New Roman" pitchFamily="18" charset="0"/>
              </a:rPr>
              <a:t> and </a:t>
            </a:r>
            <a:r>
              <a:rPr lang="en-US" sz="2600" dirty="0" err="1">
                <a:latin typeface="Times New Roman" pitchFamily="18" charset="0"/>
                <a:cs typeface="Times New Roman" pitchFamily="18" charset="0"/>
              </a:rPr>
              <a:t>aluminium</a:t>
            </a:r>
            <a:r>
              <a:rPr lang="en-US" sz="2600" dirty="0">
                <a:latin typeface="Times New Roman" pitchFamily="18" charset="0"/>
                <a:cs typeface="Times New Roman" pitchFamily="18" charset="0"/>
              </a:rPr>
              <a:t> or </a:t>
            </a:r>
            <a:r>
              <a:rPr lang="en-US" sz="2600" dirty="0" smtClean="0">
                <a:latin typeface="Times New Roman" pitchFamily="18" charset="0"/>
                <a:cs typeface="Times New Roman" pitchFamily="18" charset="0"/>
              </a:rPr>
              <a:t>earth ware </a:t>
            </a:r>
            <a:r>
              <a:rPr lang="en-US" sz="2600" dirty="0">
                <a:latin typeface="Times New Roman" pitchFamily="18" charset="0"/>
                <a:cs typeface="Times New Roman" pitchFamily="18" charset="0"/>
              </a:rPr>
              <a:t>cup is fixed to the trunk so that the resin flow into the cup. The cups are moved up higher in the tree and new grooves can be formed when the older become exhausted. As the cups become filled, their contents are emptied into barrels which are </a:t>
            </a:r>
            <a:r>
              <a:rPr lang="en-US" sz="2600" dirty="0" smtClean="0">
                <a:latin typeface="Times New Roman" pitchFamily="18" charset="0"/>
                <a:cs typeface="Times New Roman" pitchFamily="18" charset="0"/>
              </a:rPr>
              <a:t>delivered </a:t>
            </a:r>
            <a:r>
              <a:rPr lang="en-US" sz="2600" dirty="0">
                <a:latin typeface="Times New Roman" pitchFamily="18" charset="0"/>
                <a:cs typeface="Times New Roman" pitchFamily="18" charset="0"/>
              </a:rPr>
              <a:t>to a distillery where turpentine oil is removed by steam distillation and the residue left after distillation of turpentine oil is known as  Rosin/ Colophony.</a:t>
            </a:r>
          </a:p>
          <a:p>
            <a:endParaRPr lang="en-US" dirty="0"/>
          </a:p>
        </p:txBody>
      </p:sp>
    </p:spTree>
    <p:extLst>
      <p:ext uri="{BB962C8B-B14F-4D97-AF65-F5344CB8AC3E}">
        <p14:creationId xmlns="" xmlns:p14="http://schemas.microsoft.com/office/powerpoint/2010/main" val="30500494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324600"/>
          </a:xfrm>
        </p:spPr>
        <p:txBody>
          <a:bodyPr>
            <a:normAutofit/>
          </a:bodyPr>
          <a:lstStyle/>
          <a:p>
            <a:pPr marL="109728" indent="0">
              <a:buNone/>
            </a:pPr>
            <a:endParaRPr lang="en-US" b="1" dirty="0" smtClean="0">
              <a:latin typeface="Times New Roman" pitchFamily="18" charset="0"/>
              <a:cs typeface="Times New Roman" pitchFamily="18" charset="0"/>
            </a:endParaRPr>
          </a:p>
          <a:p>
            <a:pPr marL="109728" indent="0">
              <a:buNone/>
            </a:pPr>
            <a:r>
              <a:rPr lang="en-US" sz="3200" b="1" dirty="0" smtClean="0">
                <a:latin typeface="Times New Roman" pitchFamily="18" charset="0"/>
                <a:cs typeface="Times New Roman" pitchFamily="18" charset="0"/>
              </a:rPr>
              <a:t>Chemical Constituents</a:t>
            </a:r>
            <a:r>
              <a:rPr lang="en-US" sz="3200" b="1" dirty="0">
                <a:latin typeface="Times New Roman" pitchFamily="18" charset="0"/>
                <a:cs typeface="Times New Roman" pitchFamily="18" charset="0"/>
              </a:rPr>
              <a:t>:</a:t>
            </a:r>
          </a:p>
          <a:p>
            <a:pPr marL="109728" indent="0">
              <a:buNone/>
            </a:pPr>
            <a:endParaRPr lang="en-US" dirty="0" smtClean="0">
              <a:latin typeface="Times New Roman" pitchFamily="18" charset="0"/>
              <a:cs typeface="Times New Roman" pitchFamily="18" charset="0"/>
            </a:endParaRPr>
          </a:p>
          <a:p>
            <a:pPr marL="109728" indent="0">
              <a:buNone/>
            </a:pPr>
            <a:r>
              <a:rPr lang="en-US" sz="2800" dirty="0" smtClean="0">
                <a:latin typeface="Times New Roman" pitchFamily="18" charset="0"/>
                <a:cs typeface="Times New Roman" pitchFamily="18" charset="0"/>
              </a:rPr>
              <a:t>Oils </a:t>
            </a:r>
            <a:r>
              <a:rPr lang="en-US" sz="2800" dirty="0">
                <a:latin typeface="Times New Roman" pitchFamily="18" charset="0"/>
                <a:cs typeface="Times New Roman" pitchFamily="18" charset="0"/>
              </a:rPr>
              <a:t>of turpentine chiefly contain </a:t>
            </a:r>
          </a:p>
          <a:p>
            <a:pPr marL="109728" indent="0">
              <a:buNone/>
            </a:pPr>
            <a:endParaRPr lang="en-US" sz="2800" dirty="0" smtClean="0">
              <a:latin typeface="Times New Roman" pitchFamily="18" charset="0"/>
              <a:cs typeface="Times New Roman" pitchFamily="18" charset="0"/>
            </a:endParaRPr>
          </a:p>
          <a:p>
            <a:pPr marL="109728" indent="0">
              <a:buNone/>
            </a:pPr>
            <a:r>
              <a:rPr lang="en-US" sz="2800" dirty="0" smtClean="0">
                <a:latin typeface="Times New Roman" pitchFamily="18" charset="0"/>
                <a:cs typeface="Times New Roman" pitchFamily="18" charset="0"/>
              </a:rPr>
              <a:t>i) </a:t>
            </a:r>
            <a:r>
              <a:rPr lang="en-US" sz="2800" dirty="0" err="1" smtClean="0">
                <a:latin typeface="Times New Roman" pitchFamily="18" charset="0"/>
                <a:cs typeface="Times New Roman" pitchFamily="18" charset="0"/>
              </a:rPr>
              <a:t>Bornylacetate</a:t>
            </a:r>
            <a:endParaRPr lang="en-US" sz="2800" dirty="0">
              <a:latin typeface="Times New Roman" pitchFamily="18" charset="0"/>
              <a:cs typeface="Times New Roman" pitchFamily="18" charset="0"/>
            </a:endParaRPr>
          </a:p>
          <a:p>
            <a:pPr marL="109728" indent="0">
              <a:buNone/>
            </a:pPr>
            <a:endParaRPr lang="en-US" sz="2800" dirty="0">
              <a:latin typeface="Times New Roman" pitchFamily="18" charset="0"/>
              <a:cs typeface="Times New Roman" pitchFamily="18" charset="0"/>
            </a:endParaRPr>
          </a:p>
          <a:p>
            <a:pPr marL="109728" indent="0">
              <a:buNone/>
            </a:pPr>
            <a:r>
              <a:rPr lang="en-US" sz="2800" dirty="0" smtClean="0">
                <a:latin typeface="Times New Roman" pitchFamily="18" charset="0"/>
                <a:cs typeface="Times New Roman" pitchFamily="18" charset="0"/>
              </a:rPr>
              <a:t>ii) </a:t>
            </a:r>
            <a:r>
              <a:rPr lang="en-US" sz="2800" dirty="0" err="1" smtClean="0">
                <a:latin typeface="Times New Roman" pitchFamily="18" charset="0"/>
                <a:cs typeface="Times New Roman" pitchFamily="18" charset="0"/>
              </a:rPr>
              <a:t>Monoterpenes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such as </a:t>
            </a:r>
            <a:endParaRPr lang="en-US" sz="2800" dirty="0" smtClean="0">
              <a:latin typeface="Times New Roman" pitchFamily="18" charset="0"/>
              <a:cs typeface="Times New Roman" pitchFamily="18" charset="0"/>
            </a:endParaRPr>
          </a:p>
          <a:p>
            <a:pPr marL="109728" indent="0">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α-</a:t>
            </a:r>
            <a:r>
              <a:rPr lang="en-US" sz="2800" dirty="0" err="1" smtClean="0">
                <a:latin typeface="Times New Roman" pitchFamily="18" charset="0"/>
                <a:cs typeface="Times New Roman" pitchFamily="18" charset="0"/>
              </a:rPr>
              <a:t>pinine</a:t>
            </a:r>
            <a:endParaRPr lang="en-US" sz="2800" dirty="0">
              <a:latin typeface="Times New Roman" pitchFamily="18" charset="0"/>
              <a:cs typeface="Times New Roman" pitchFamily="18" charset="0"/>
            </a:endParaRPr>
          </a:p>
          <a:p>
            <a:pPr marL="109728" indent="0">
              <a:buNone/>
            </a:pP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β</a:t>
            </a:r>
            <a:r>
              <a:rPr lang="en-US" sz="2800" dirty="0">
                <a:latin typeface="Times New Roman" pitchFamily="18" charset="0"/>
                <a:cs typeface="Times New Roman" pitchFamily="18" charset="0"/>
              </a:rPr>
              <a:t>-</a:t>
            </a:r>
            <a:r>
              <a:rPr lang="en-US" sz="2800" dirty="0" err="1" smtClean="0">
                <a:latin typeface="Times New Roman" pitchFamily="18" charset="0"/>
                <a:cs typeface="Times New Roman" pitchFamily="18" charset="0"/>
              </a:rPr>
              <a:t>pinene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or </a:t>
            </a:r>
            <a:r>
              <a:rPr lang="en-US" sz="2800" dirty="0" smtClean="0">
                <a:latin typeface="Times New Roman" pitchFamily="18" charset="0"/>
                <a:cs typeface="Times New Roman" pitchFamily="18" charset="0"/>
              </a:rPr>
              <a:t>camphene</a:t>
            </a:r>
            <a:r>
              <a:rPr lang="en-US" sz="2800" dirty="0">
                <a:latin typeface="Times New Roman" pitchFamily="18" charset="0"/>
                <a:cs typeface="Times New Roman" pitchFamily="18" charset="0"/>
              </a:rPr>
              <a:t>.</a:t>
            </a:r>
          </a:p>
          <a:p>
            <a:pPr marL="109728" indent="0">
              <a:buNone/>
            </a:pPr>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32499126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229600" cy="5791200"/>
          </a:xfrm>
        </p:spPr>
        <p:txBody>
          <a:bodyPr>
            <a:normAutofit lnSpcReduction="10000"/>
          </a:bodyPr>
          <a:lstStyle/>
          <a:p>
            <a:pPr marL="109728" indent="0">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Uses:</a:t>
            </a: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a) A </a:t>
            </a:r>
            <a:r>
              <a:rPr lang="en-US" dirty="0">
                <a:latin typeface="Times New Roman" pitchFamily="18" charset="0"/>
                <a:cs typeface="Times New Roman" pitchFamily="18" charset="0"/>
              </a:rPr>
              <a:t>counter irritant</a:t>
            </a: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b) </a:t>
            </a:r>
            <a:r>
              <a:rPr lang="en-US" dirty="0" err="1" smtClean="0">
                <a:latin typeface="Times New Roman" pitchFamily="18" charset="0"/>
                <a:cs typeface="Times New Roman" pitchFamily="18" charset="0"/>
              </a:rPr>
              <a:t>Rubeficient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in the form of lotions</a:t>
            </a: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c) Mild </a:t>
            </a:r>
            <a:r>
              <a:rPr lang="en-US" dirty="0">
                <a:latin typeface="Times New Roman" pitchFamily="18" charset="0"/>
                <a:cs typeface="Times New Roman" pitchFamily="18" charset="0"/>
              </a:rPr>
              <a:t>antiseptic</a:t>
            </a: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d) It </a:t>
            </a:r>
            <a:r>
              <a:rPr lang="en-US" dirty="0">
                <a:latin typeface="Times New Roman" pitchFamily="18" charset="0"/>
                <a:cs typeface="Times New Roman" pitchFamily="18" charset="0"/>
              </a:rPr>
              <a:t>is now given internally.</a:t>
            </a: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e)  It </a:t>
            </a:r>
            <a:r>
              <a:rPr lang="en-US" dirty="0">
                <a:latin typeface="Times New Roman" pitchFamily="18" charset="0"/>
                <a:cs typeface="Times New Roman" pitchFamily="18" charset="0"/>
              </a:rPr>
              <a:t>is also used in industry as solvent for waxes in </a:t>
            </a:r>
            <a:r>
              <a:rPr lang="en-US" dirty="0" smtClean="0">
                <a:latin typeface="Times New Roman" pitchFamily="18" charset="0"/>
                <a:cs typeface="Times New Roman" pitchFamily="18" charset="0"/>
              </a:rPr>
              <a:t>    </a:t>
            </a:r>
          </a:p>
          <a:p>
            <a:pPr marL="109728" indent="0">
              <a:buNone/>
            </a:pP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production of synthetic camphor, in shoe polish </a:t>
            </a:r>
            <a:r>
              <a:rPr lang="en-US" dirty="0" smtClean="0">
                <a:latin typeface="Times New Roman" pitchFamily="18" charset="0"/>
                <a:cs typeface="Times New Roman" pitchFamily="18" charset="0"/>
              </a:rPr>
              <a:t> </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and  </a:t>
            </a:r>
            <a:r>
              <a:rPr lang="en-US" dirty="0">
                <a:latin typeface="Times New Roman" pitchFamily="18" charset="0"/>
                <a:cs typeface="Times New Roman" pitchFamily="18" charset="0"/>
              </a:rPr>
              <a:t>in furniture polish.</a:t>
            </a:r>
          </a:p>
          <a:p>
            <a:endParaRPr lang="en-US" dirty="0"/>
          </a:p>
        </p:txBody>
      </p:sp>
    </p:spTree>
    <p:extLst>
      <p:ext uri="{BB962C8B-B14F-4D97-AF65-F5344CB8AC3E}">
        <p14:creationId xmlns="" xmlns:p14="http://schemas.microsoft.com/office/powerpoint/2010/main" val="7618316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9144000" cy="5245291"/>
          </a:xfrm>
        </p:spPr>
        <p:style>
          <a:lnRef idx="1">
            <a:schemeClr val="accent5"/>
          </a:lnRef>
          <a:fillRef idx="3">
            <a:schemeClr val="accent5"/>
          </a:fillRef>
          <a:effectRef idx="2">
            <a:schemeClr val="accent5"/>
          </a:effectRef>
          <a:fontRef idx="minor">
            <a:schemeClr val="lt1"/>
          </a:fontRef>
        </p:style>
        <p:txBody>
          <a:bodyPr/>
          <a:lstStyle/>
          <a:p>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r>
              <a:rPr lang="en-US" sz="5400" dirty="0">
                <a:latin typeface="Times New Roman" pitchFamily="18" charset="0"/>
                <a:cs typeface="Times New Roman" pitchFamily="18" charset="0"/>
              </a:rPr>
              <a:t> </a:t>
            </a:r>
            <a:r>
              <a:rPr lang="en-US" sz="5400" dirty="0" smtClean="0">
                <a:latin typeface="Times New Roman" pitchFamily="18" charset="0"/>
                <a:cs typeface="Times New Roman" pitchFamily="18" charset="0"/>
              </a:rPr>
              <a:t>   Alcoholic Volatile Oil</a:t>
            </a:r>
            <a:endParaRPr lang="en-US" sz="5400" dirty="0">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1534251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229600" cy="4525963"/>
          </a:xfrm>
        </p:spPr>
        <p:txBody>
          <a:bodyPr>
            <a:normAutofit lnSpcReduction="10000"/>
          </a:bodyPr>
          <a:lstStyle/>
          <a:p>
            <a:pPr marL="109728" indent="0">
              <a:buNone/>
            </a:pPr>
            <a:endParaRPr lang="en-US" dirty="0"/>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Botanical </a:t>
            </a:r>
            <a:r>
              <a:rPr lang="en-US" b="1" dirty="0">
                <a:effectLst>
                  <a:outerShdw blurRad="38100" dist="38100" dir="2700000" algn="tl">
                    <a:srgbClr val="000000">
                      <a:alpha val="43137"/>
                    </a:srgbClr>
                  </a:outerShdw>
                </a:effectLst>
                <a:latin typeface="Times New Roman" pitchFamily="18" charset="0"/>
                <a:cs typeface="Times New Roman" pitchFamily="18" charset="0"/>
              </a:rPr>
              <a:t>Origin: </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Mentha</a:t>
            </a:r>
            <a:r>
              <a:rPr lang="en-US" i="1"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piperita</a:t>
            </a:r>
            <a:endParaRPr lang="en-US" i="1" dirty="0">
              <a:latin typeface="Times New Roman" pitchFamily="18" charset="0"/>
              <a:cs typeface="Times New Roman" pitchFamily="18" charset="0"/>
            </a:endParaRPr>
          </a:p>
          <a:p>
            <a:pPr marL="109728" indent="0">
              <a:buNone/>
            </a:pPr>
            <a:r>
              <a:rPr lang="en-US" b="1" dirty="0">
                <a:effectLst>
                  <a:outerShdw blurRad="38100" dist="38100" dir="2700000" algn="tl">
                    <a:srgbClr val="000000">
                      <a:alpha val="43137"/>
                    </a:srgbClr>
                  </a:outerShdw>
                </a:effectLst>
                <a:latin typeface="Times New Roman" pitchFamily="18" charset="0"/>
                <a:cs typeface="Times New Roman" pitchFamily="18" charset="0"/>
              </a:rPr>
              <a:t>Family</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Labiatae</a:t>
            </a:r>
            <a:endParaRPr lang="en-US" dirty="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Part </a:t>
            </a:r>
            <a:r>
              <a:rPr lang="en-US" b="1" dirty="0">
                <a:effectLst>
                  <a:outerShdw blurRad="38100" dist="38100" dir="2700000" algn="tl">
                    <a:srgbClr val="000000">
                      <a:alpha val="43137"/>
                    </a:srgbClr>
                  </a:outerShdw>
                </a:effectLst>
                <a:latin typeface="Times New Roman" pitchFamily="18" charset="0"/>
                <a:cs typeface="Times New Roman" pitchFamily="18" charset="0"/>
              </a:rPr>
              <a:t>Used: </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Dried </a:t>
            </a:r>
            <a:r>
              <a:rPr lang="en-US" dirty="0">
                <a:latin typeface="Times New Roman" pitchFamily="18" charset="0"/>
                <a:cs typeface="Times New Roman" pitchFamily="18" charset="0"/>
              </a:rPr>
              <a:t>leaves and flowering tops</a:t>
            </a: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Synonym:</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Brandy Mint</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900" dirty="0" smtClean="0">
                <a:latin typeface="Times New Roman" pitchFamily="18" charset="0"/>
                <a:cs typeface="Times New Roman" pitchFamily="18" charset="0"/>
              </a:rPr>
              <a:t>Peppermint</a:t>
            </a:r>
            <a:r>
              <a:rPr lang="en-US" dirty="0"/>
              <a:t/>
            </a:r>
            <a:br>
              <a:rPr lang="en-US" dirty="0"/>
            </a:br>
            <a:endParaRPr lang="en-US" dirty="0"/>
          </a:p>
        </p:txBody>
      </p:sp>
    </p:spTree>
    <p:extLst>
      <p:ext uri="{BB962C8B-B14F-4D97-AF65-F5344CB8AC3E}">
        <p14:creationId xmlns="" xmlns:p14="http://schemas.microsoft.com/office/powerpoint/2010/main" val="22939481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229600" cy="4525963"/>
          </a:xfrm>
        </p:spPr>
        <p:txBody>
          <a:bodyPr/>
          <a:lstStyle/>
          <a:p>
            <a:pPr marL="109728" indent="0">
              <a:buNone/>
            </a:pP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Chemical Constituents</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About </a:t>
            </a:r>
            <a:r>
              <a:rPr lang="en-US" dirty="0">
                <a:latin typeface="Times New Roman" pitchFamily="18" charset="0"/>
                <a:cs typeface="Times New Roman" pitchFamily="18" charset="0"/>
              </a:rPr>
              <a:t>1% of volatile oil </a:t>
            </a:r>
            <a:r>
              <a:rPr lang="en-US" dirty="0" smtClean="0">
                <a:latin typeface="Times New Roman" pitchFamily="18" charset="0"/>
                <a:cs typeface="Times New Roman" pitchFamily="18" charset="0"/>
              </a:rPr>
              <a:t>containing </a:t>
            </a:r>
          </a:p>
          <a:p>
            <a:pPr marL="109728" indent="0">
              <a:buNone/>
            </a:pPr>
            <a:r>
              <a:rPr lang="en-US" dirty="0" smtClean="0">
                <a:latin typeface="Times New Roman" pitchFamily="18" charset="0"/>
                <a:cs typeface="Times New Roman" pitchFamily="18" charset="0"/>
              </a:rPr>
              <a:t> </a:t>
            </a:r>
          </a:p>
          <a:p>
            <a:pPr>
              <a:buFont typeface="Wingdings" pitchFamily="2" charset="2"/>
              <a:buChar char="Ø"/>
            </a:pPr>
            <a:r>
              <a:rPr lang="en-US" dirty="0" smtClean="0">
                <a:latin typeface="Times New Roman" pitchFamily="18" charset="0"/>
                <a:cs typeface="Times New Roman" pitchFamily="18" charset="0"/>
              </a:rPr>
              <a:t>78% of free menthol,</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20% of menthol is </a:t>
            </a:r>
            <a:r>
              <a:rPr lang="en-US" dirty="0" smtClean="0">
                <a:latin typeface="Times New Roman" pitchFamily="18" charset="0"/>
                <a:cs typeface="Times New Roman" pitchFamily="18" charset="0"/>
              </a:rPr>
              <a:t>combined as esters, resins, tannins, acetic acid etc.</a:t>
            </a:r>
          </a:p>
          <a:p>
            <a:endParaRPr lang="en-US" dirty="0"/>
          </a:p>
        </p:txBody>
      </p:sp>
    </p:spTree>
    <p:extLst>
      <p:ext uri="{BB962C8B-B14F-4D97-AF65-F5344CB8AC3E}">
        <p14:creationId xmlns="" xmlns:p14="http://schemas.microsoft.com/office/powerpoint/2010/main" val="2312376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fontScale="92500" lnSpcReduction="10000"/>
          </a:bodyPr>
          <a:lstStyle/>
          <a:p>
            <a:pPr marL="393192" lvl="1" indent="0">
              <a:buNone/>
            </a:pPr>
            <a:r>
              <a:rPr lang="en-US" sz="3500" b="1" dirty="0" smtClean="0">
                <a:effectLst>
                  <a:outerShdw blurRad="38100" dist="38100" dir="2700000" algn="tl">
                    <a:srgbClr val="000000">
                      <a:alpha val="43137"/>
                    </a:srgbClr>
                  </a:outerShdw>
                </a:effectLst>
                <a:latin typeface="Times New Roman" pitchFamily="18" charset="0"/>
                <a:cs typeface="Times New Roman" pitchFamily="18" charset="0"/>
              </a:rPr>
              <a:t>Uses</a:t>
            </a:r>
            <a:r>
              <a:rPr lang="en-US" sz="3500" b="1" dirty="0">
                <a:effectLst>
                  <a:outerShdw blurRad="38100" dist="38100" dir="2700000" algn="tl">
                    <a:srgbClr val="000000">
                      <a:alpha val="43137"/>
                    </a:srgbClr>
                  </a:outerShdw>
                </a:effectLst>
                <a:latin typeface="Times New Roman" pitchFamily="18" charset="0"/>
                <a:cs typeface="Times New Roman" pitchFamily="18" charset="0"/>
              </a:rPr>
              <a:t>: </a:t>
            </a:r>
          </a:p>
          <a:p>
            <a:pPr marL="109728" indent="0">
              <a:buNone/>
            </a:pPr>
            <a:endParaRPr lang="en-US" dirty="0" smtClean="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i</a:t>
            </a:r>
            <a:r>
              <a:rPr lang="en-US" dirty="0">
                <a:latin typeface="Times New Roman" pitchFamily="18" charset="0"/>
                <a:cs typeface="Times New Roman" pitchFamily="18" charset="0"/>
              </a:rPr>
              <a:t>) It is mainly used as carminative, flavoring agent and stimulant.</a:t>
            </a:r>
          </a:p>
          <a:p>
            <a:pPr marL="109728" indent="0" algn="just">
              <a:buNone/>
            </a:pPr>
            <a:endParaRPr lang="en-US" dirty="0" smtClean="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ii</a:t>
            </a:r>
            <a:r>
              <a:rPr lang="en-US" dirty="0">
                <a:latin typeface="Times New Roman" pitchFamily="18" charset="0"/>
                <a:cs typeface="Times New Roman" pitchFamily="18" charset="0"/>
              </a:rPr>
              <a:t>) It is valuable in certain forms of dyspepsia, flatulence, </a:t>
            </a:r>
            <a:r>
              <a:rPr lang="en-US" dirty="0" err="1">
                <a:latin typeface="Times New Roman" pitchFamily="18" charset="0"/>
                <a:cs typeface="Times New Roman" pitchFamily="18" charset="0"/>
              </a:rPr>
              <a:t>cholic</a:t>
            </a:r>
            <a:r>
              <a:rPr lang="en-US" dirty="0">
                <a:latin typeface="Times New Roman" pitchFamily="18" charset="0"/>
                <a:cs typeface="Times New Roman" pitchFamily="18" charset="0"/>
              </a:rPr>
              <a:t>.</a:t>
            </a:r>
          </a:p>
          <a:p>
            <a:pPr marL="109728" indent="0" algn="just">
              <a:buNone/>
            </a:pPr>
            <a:endParaRPr lang="en-US" dirty="0" smtClean="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iii) Peppermint </a:t>
            </a:r>
            <a:r>
              <a:rPr lang="en-US" dirty="0">
                <a:latin typeface="Times New Roman" pitchFamily="18" charset="0"/>
                <a:cs typeface="Times New Roman" pitchFamily="18" charset="0"/>
              </a:rPr>
              <a:t>water, peppermint spirit are official preparations of </a:t>
            </a:r>
            <a:r>
              <a:rPr lang="en-US" dirty="0">
                <a:solidFill>
                  <a:srgbClr val="C00000"/>
                </a:solidFill>
                <a:latin typeface="Times New Roman" pitchFamily="18" charset="0"/>
                <a:cs typeface="Times New Roman" pitchFamily="18" charset="0"/>
              </a:rPr>
              <a:t>British </a:t>
            </a:r>
            <a:r>
              <a:rPr lang="en-US" dirty="0" err="1" smtClean="0">
                <a:solidFill>
                  <a:srgbClr val="C00000"/>
                </a:solidFill>
                <a:latin typeface="Times New Roman" pitchFamily="18" charset="0"/>
                <a:cs typeface="Times New Roman" pitchFamily="18" charset="0"/>
              </a:rPr>
              <a:t>Pharmacopeaea</a:t>
            </a:r>
            <a:r>
              <a:rPr lang="en-US" dirty="0" smtClean="0">
                <a:solidFill>
                  <a:srgbClr val="C00000"/>
                </a:solidFill>
                <a:latin typeface="Times New Roman" pitchFamily="18" charset="0"/>
                <a:cs typeface="Times New Roman" pitchFamily="18" charset="0"/>
              </a:rPr>
              <a:t>.</a:t>
            </a:r>
            <a:endParaRPr lang="en-US" dirty="0">
              <a:solidFill>
                <a:srgbClr val="C00000"/>
              </a:solidFill>
              <a:latin typeface="Times New Roman" pitchFamily="18" charset="0"/>
              <a:cs typeface="Times New Roman" pitchFamily="18" charset="0"/>
            </a:endParaRPr>
          </a:p>
          <a:p>
            <a:pPr marL="109728" indent="0" algn="just">
              <a:buNone/>
            </a:pPr>
            <a:endParaRPr lang="en-US" dirty="0" smtClean="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iv</a:t>
            </a:r>
            <a:r>
              <a:rPr lang="en-US" dirty="0">
                <a:latin typeface="Times New Roman" pitchFamily="18" charset="0"/>
                <a:cs typeface="Times New Roman" pitchFamily="18" charset="0"/>
              </a:rPr>
              <a:t>) Oil of peppermint is powerful antiseptic and have local </a:t>
            </a:r>
            <a:r>
              <a:rPr lang="en-US" dirty="0" smtClean="0">
                <a:latin typeface="Times New Roman" pitchFamily="18" charset="0"/>
                <a:cs typeface="Times New Roman" pitchFamily="18" charset="0"/>
              </a:rPr>
              <a:t>anesthetic </a:t>
            </a:r>
            <a:r>
              <a:rPr lang="en-US" dirty="0">
                <a:latin typeface="Times New Roman" pitchFamily="18" charset="0"/>
                <a:cs typeface="Times New Roman" pitchFamily="18" charset="0"/>
              </a:rPr>
              <a:t>action. These two properties make it valuable in the relief off both ache and in the treatment of cavities of teeth.</a:t>
            </a:r>
          </a:p>
          <a:p>
            <a:endParaRPr lang="en-US" dirty="0"/>
          </a:p>
        </p:txBody>
      </p:sp>
    </p:spTree>
    <p:extLst>
      <p:ext uri="{BB962C8B-B14F-4D97-AF65-F5344CB8AC3E}">
        <p14:creationId xmlns="" xmlns:p14="http://schemas.microsoft.com/office/powerpoint/2010/main" val="32385977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b="1" dirty="0" smtClean="0">
                <a:latin typeface="Times New Roman" pitchFamily="18" charset="0"/>
                <a:cs typeface="Times New Roman" pitchFamily="18" charset="0"/>
              </a:rPr>
              <a:t>Botanical </a:t>
            </a:r>
            <a:r>
              <a:rPr lang="en-US" b="1" dirty="0">
                <a:latin typeface="Times New Roman" pitchFamily="18" charset="0"/>
                <a:cs typeface="Times New Roman" pitchFamily="18" charset="0"/>
              </a:rPr>
              <a:t>Origin: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Elettaria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cardamomum</a:t>
            </a:r>
            <a:endParaRPr lang="en-US" i="1"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Family</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Zingeberaceae</a:t>
            </a:r>
            <a:endParaRPr lang="en-US" dirty="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Part </a:t>
            </a:r>
            <a:r>
              <a:rPr lang="en-US" b="1" dirty="0">
                <a:latin typeface="Times New Roman" pitchFamily="18" charset="0"/>
                <a:cs typeface="Times New Roman" pitchFamily="18" charset="0"/>
              </a:rPr>
              <a:t>Used: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Dried </a:t>
            </a:r>
            <a:r>
              <a:rPr lang="en-US" dirty="0">
                <a:latin typeface="Times New Roman" pitchFamily="18" charset="0"/>
                <a:cs typeface="Times New Roman" pitchFamily="18" charset="0"/>
              </a:rPr>
              <a:t>seeds</a:t>
            </a:r>
          </a:p>
          <a:p>
            <a:endParaRPr lang="en-US" dirty="0"/>
          </a:p>
        </p:txBody>
      </p:sp>
      <p:sp>
        <p:nvSpPr>
          <p:cNvPr id="3" name="Title 2"/>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smtClean="0"/>
              <a:t/>
            </a:r>
            <a:br>
              <a:rPr lang="en-US" dirty="0" smtClean="0"/>
            </a:br>
            <a:r>
              <a:rPr lang="en-US" sz="4900" dirty="0" err="1" smtClean="0">
                <a:latin typeface="Times New Roman" pitchFamily="18" charset="0"/>
                <a:cs typeface="Times New Roman" pitchFamily="18" charset="0"/>
              </a:rPr>
              <a:t>Cardamon</a:t>
            </a:r>
            <a:r>
              <a:rPr lang="en-US" dirty="0" smtClean="0"/>
              <a:t/>
            </a:r>
            <a:br>
              <a:rPr lang="en-US" dirty="0" smtClean="0"/>
            </a:br>
            <a:endParaRPr lang="en-US" dirty="0"/>
          </a:p>
        </p:txBody>
      </p:sp>
      <p:pic>
        <p:nvPicPr>
          <p:cNvPr id="348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19800" y="1905000"/>
            <a:ext cx="26289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994757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lnSpcReduction="10000"/>
          </a:bodyPr>
          <a:lstStyle/>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Chemical Constituents</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p>
          <a:p>
            <a:pPr marL="109728" indent="0">
              <a:buNone/>
            </a:pPr>
            <a:r>
              <a:rPr lang="en-US" dirty="0" smtClean="0">
                <a:latin typeface="Times New Roman" pitchFamily="18" charset="0"/>
                <a:cs typeface="Times New Roman" pitchFamily="18" charset="0"/>
              </a:rPr>
              <a:t> </a:t>
            </a:r>
          </a:p>
          <a:p>
            <a:pPr marL="109728" indent="0">
              <a:buNone/>
            </a:pPr>
            <a:r>
              <a:rPr lang="en-US" dirty="0" smtClean="0">
                <a:latin typeface="Times New Roman" pitchFamily="18" charset="0"/>
                <a:cs typeface="Times New Roman" pitchFamily="18" charset="0"/>
              </a:rPr>
              <a:t>3-7</a:t>
            </a:r>
            <a:r>
              <a:rPr lang="en-US" dirty="0">
                <a:latin typeface="Times New Roman" pitchFamily="18" charset="0"/>
                <a:cs typeface="Times New Roman" pitchFamily="18" charset="0"/>
              </a:rPr>
              <a:t>% of volatile oil contains </a:t>
            </a:r>
          </a:p>
          <a:p>
            <a:r>
              <a:rPr lang="en-US" dirty="0" err="1" smtClean="0">
                <a:latin typeface="Times New Roman" pitchFamily="18" charset="0"/>
                <a:cs typeface="Times New Roman" pitchFamily="18" charset="0"/>
              </a:rPr>
              <a:t>Terpeneol</a:t>
            </a:r>
            <a:endParaRPr lang="en-US" dirty="0">
              <a:latin typeface="Times New Roman" pitchFamily="18" charset="0"/>
              <a:cs typeface="Times New Roman" pitchFamily="18" charset="0"/>
            </a:endParaRPr>
          </a:p>
          <a:p>
            <a:r>
              <a:rPr lang="en-US" dirty="0" err="1" smtClean="0">
                <a:latin typeface="Times New Roman" pitchFamily="18" charset="0"/>
                <a:cs typeface="Times New Roman" pitchFamily="18" charset="0"/>
              </a:rPr>
              <a:t>Bornyl</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acetate</a:t>
            </a:r>
          </a:p>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also contain proteins, calcium oxalate, fixed oils and small amount of carbohydrates.</a:t>
            </a:r>
          </a:p>
          <a:p>
            <a:pPr marL="109728" indent="0">
              <a:buNone/>
            </a:pPr>
            <a:endParaRPr lang="en-US" dirty="0" smtClean="0">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Uses</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used as a carminative, stimulant and flavoring agent.</a:t>
            </a:r>
          </a:p>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also used as a condiment.</a:t>
            </a:r>
          </a:p>
          <a:p>
            <a:endParaRPr lang="en-US" dirty="0"/>
          </a:p>
        </p:txBody>
      </p:sp>
    </p:spTree>
    <p:extLst>
      <p:ext uri="{BB962C8B-B14F-4D97-AF65-F5344CB8AC3E}">
        <p14:creationId xmlns="" xmlns:p14="http://schemas.microsoft.com/office/powerpoint/2010/main" val="30802830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b="1"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Botanical </a:t>
            </a:r>
            <a:r>
              <a:rPr lang="en-US" b="1" dirty="0">
                <a:latin typeface="Times New Roman" pitchFamily="18" charset="0"/>
                <a:cs typeface="Times New Roman" pitchFamily="18" charset="0"/>
              </a:rPr>
              <a:t>Origin: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Coriandrum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sativum</a:t>
            </a:r>
            <a:r>
              <a:rPr lang="en-US" i="1" dirty="0" smtClean="0">
                <a:latin typeface="Times New Roman" pitchFamily="18" charset="0"/>
                <a:cs typeface="Times New Roman" pitchFamily="18" charset="0"/>
              </a:rPr>
              <a:t> </a:t>
            </a:r>
            <a:endParaRPr lang="en-US" i="1" dirty="0">
              <a:latin typeface="Times New Roman" pitchFamily="18" charset="0"/>
              <a:cs typeface="Times New Roman" pitchFamily="18" charset="0"/>
            </a:endParaRPr>
          </a:p>
          <a:p>
            <a:pPr marL="109728" indent="0">
              <a:buNone/>
            </a:pPr>
            <a:r>
              <a:rPr lang="en-US" b="1" dirty="0">
                <a:effectLst>
                  <a:outerShdw blurRad="38100" dist="38100" dir="2700000" algn="tl">
                    <a:srgbClr val="000000">
                      <a:alpha val="43137"/>
                    </a:srgbClr>
                  </a:outerShdw>
                </a:effectLst>
                <a:latin typeface="Times New Roman" pitchFamily="18" charset="0"/>
                <a:cs typeface="Times New Roman" pitchFamily="18" charset="0"/>
              </a:rPr>
              <a:t>Family: </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Umbelliferae</a:t>
            </a:r>
            <a:endParaRPr lang="en-US" dirty="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Part </a:t>
            </a:r>
            <a:r>
              <a:rPr lang="en-US" b="1" dirty="0">
                <a:effectLst>
                  <a:outerShdw blurRad="38100" dist="38100" dir="2700000" algn="tl">
                    <a:srgbClr val="000000">
                      <a:alpha val="43137"/>
                    </a:srgbClr>
                  </a:outerShdw>
                </a:effectLst>
                <a:latin typeface="Times New Roman" pitchFamily="18" charset="0"/>
                <a:cs typeface="Times New Roman" pitchFamily="18" charset="0"/>
              </a:rPr>
              <a:t>Used: </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Dried </a:t>
            </a:r>
            <a:r>
              <a:rPr lang="en-US" dirty="0">
                <a:latin typeface="Times New Roman" pitchFamily="18" charset="0"/>
                <a:cs typeface="Times New Roman" pitchFamily="18" charset="0"/>
              </a:rPr>
              <a:t>ripened fruit</a:t>
            </a:r>
          </a:p>
          <a:p>
            <a:endParaRPr lang="en-US" dirty="0"/>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a:t/>
            </a:r>
            <a:br>
              <a:rPr lang="en-US" dirty="0"/>
            </a:br>
            <a:r>
              <a:rPr lang="en-US" sz="4900" dirty="0" smtClean="0">
                <a:latin typeface="Times New Roman" pitchFamily="18" charset="0"/>
                <a:cs typeface="Times New Roman" pitchFamily="18" charset="0"/>
              </a:rPr>
              <a:t>Coriander</a:t>
            </a:r>
            <a:r>
              <a:rPr lang="en-US" dirty="0"/>
              <a:t/>
            </a:r>
            <a:br>
              <a:rPr lang="en-US" dirty="0"/>
            </a:br>
            <a:endParaRPr lang="en-US" dirty="0"/>
          </a:p>
        </p:txBody>
      </p:sp>
      <p:pic>
        <p:nvPicPr>
          <p:cNvPr id="3584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38800" y="3429000"/>
            <a:ext cx="3267075" cy="2667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38893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fontScale="92500" lnSpcReduction="10000"/>
          </a:bodyPr>
          <a:lstStyle/>
          <a:p>
            <a:pPr marL="109728" indent="0">
              <a:buNone/>
            </a:pP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buClrTx/>
              <a:buFont typeface="Wingdings" pitchFamily="2" charset="2"/>
              <a:buChar char="Ø"/>
            </a:pPr>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are soluble in alcohol and other organic </a:t>
            </a:r>
            <a:r>
              <a:rPr lang="en-US" dirty="0" smtClean="0">
                <a:latin typeface="Times New Roman" pitchFamily="18" charset="0"/>
                <a:cs typeface="Times New Roman" pitchFamily="18" charset="0"/>
              </a:rPr>
              <a:t>solvents,</a:t>
            </a:r>
          </a:p>
          <a:p>
            <a:pPr marL="109728" indent="0" algn="just">
              <a:buNone/>
            </a:pPr>
            <a:r>
              <a:rPr lang="en-US" dirty="0" smtClean="0">
                <a:latin typeface="Times New Roman" pitchFamily="18" charset="0"/>
                <a:cs typeface="Times New Roman" pitchFamily="18" charset="0"/>
              </a:rPr>
              <a:t>    practically insoluble in water, lighter than water (Clove oil     </a:t>
            </a:r>
          </a:p>
          <a:p>
            <a:pPr marL="109728"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heavier</a:t>
            </a:r>
            <a:r>
              <a:rPr lang="en-US" dirty="0">
                <a:latin typeface="Times New Roman" pitchFamily="18" charset="0"/>
                <a:cs typeface="Times New Roman" pitchFamily="18" charset="0"/>
              </a:rPr>
              <a:t>), possess characteristic </a:t>
            </a:r>
            <a:r>
              <a:rPr lang="en-US" dirty="0" smtClean="0">
                <a:latin typeface="Times New Roman" pitchFamily="18" charset="0"/>
                <a:cs typeface="Times New Roman" pitchFamily="18" charset="0"/>
              </a:rPr>
              <a:t>odor and </a:t>
            </a:r>
            <a:r>
              <a:rPr lang="en-US" dirty="0">
                <a:latin typeface="Times New Roman" pitchFamily="18" charset="0"/>
                <a:cs typeface="Times New Roman" pitchFamily="18" charset="0"/>
              </a:rPr>
              <a:t>most of them are </a:t>
            </a:r>
            <a:r>
              <a:rPr lang="en-US" dirty="0" smtClean="0">
                <a:latin typeface="Times New Roman" pitchFamily="18" charset="0"/>
                <a:cs typeface="Times New Roman" pitchFamily="18" charset="0"/>
              </a:rPr>
              <a:t>  </a:t>
            </a:r>
          </a:p>
          <a:p>
            <a:pPr marL="109728"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optically active.</a:t>
            </a:r>
          </a:p>
          <a:p>
            <a:pPr algn="just">
              <a:buClrTx/>
              <a:buFont typeface="Wingdings" pitchFamily="2" charset="2"/>
              <a:buChar char="Ø"/>
            </a:pPr>
            <a:r>
              <a:rPr lang="en-US" dirty="0" smtClean="0">
                <a:latin typeface="Times New Roman" pitchFamily="18" charset="0"/>
                <a:cs typeface="Times New Roman" pitchFamily="18" charset="0"/>
              </a:rPr>
              <a:t> Volatile oils are colorless liquids.</a:t>
            </a:r>
          </a:p>
          <a:p>
            <a:pPr algn="just">
              <a:buClrTx/>
              <a:buFont typeface="Wingdings" pitchFamily="2" charset="2"/>
              <a:buChar char="Ø"/>
            </a:pPr>
            <a:r>
              <a:rPr lang="en-US" dirty="0" smtClean="0">
                <a:latin typeface="Times New Roman" pitchFamily="18" charset="0"/>
                <a:cs typeface="Times New Roman" pitchFamily="18" charset="0"/>
              </a:rPr>
              <a:t> Unlike fixed </a:t>
            </a:r>
            <a:r>
              <a:rPr lang="en-US" dirty="0">
                <a:latin typeface="Times New Roman" pitchFamily="18" charset="0"/>
                <a:cs typeface="Times New Roman" pitchFamily="18" charset="0"/>
              </a:rPr>
              <a:t>oils, volatile oils neither leave permanent </a:t>
            </a:r>
            <a:endParaRPr lang="en-US" dirty="0" smtClean="0">
              <a:latin typeface="Times New Roman" pitchFamily="18" charset="0"/>
              <a:cs typeface="Times New Roman" pitchFamily="18" charset="0"/>
            </a:endParaRPr>
          </a:p>
          <a:p>
            <a:pPr marL="109728" indent="0" algn="just">
              <a:buClrTx/>
              <a:buNone/>
            </a:pPr>
            <a:r>
              <a:rPr lang="en-US" dirty="0" smtClean="0">
                <a:latin typeface="Times New Roman" pitchFamily="18" charset="0"/>
                <a:cs typeface="Times New Roman" pitchFamily="18" charset="0"/>
              </a:rPr>
              <a:t>     grease spot on </a:t>
            </a:r>
            <a:r>
              <a:rPr lang="en-US" dirty="0">
                <a:latin typeface="Times New Roman" pitchFamily="18" charset="0"/>
                <a:cs typeface="Times New Roman" pitchFamily="18" charset="0"/>
              </a:rPr>
              <a:t>filter paper nor </a:t>
            </a:r>
            <a:r>
              <a:rPr lang="en-US" dirty="0" err="1">
                <a:latin typeface="Times New Roman" pitchFamily="18" charset="0"/>
                <a:cs typeface="Times New Roman" pitchFamily="18" charset="0"/>
              </a:rPr>
              <a:t>saponified</a:t>
            </a:r>
            <a:r>
              <a:rPr lang="en-US" dirty="0">
                <a:latin typeface="Times New Roman" pitchFamily="18" charset="0"/>
                <a:cs typeface="Times New Roman" pitchFamily="18" charset="0"/>
              </a:rPr>
              <a:t> with </a:t>
            </a:r>
            <a:r>
              <a:rPr lang="en-US" dirty="0" smtClean="0">
                <a:latin typeface="Times New Roman" pitchFamily="18" charset="0"/>
                <a:cs typeface="Times New Roman" pitchFamily="18" charset="0"/>
              </a:rPr>
              <a:t>alkalis.</a:t>
            </a:r>
          </a:p>
          <a:p>
            <a:pPr algn="just">
              <a:buClrTx/>
              <a:buFont typeface="Wingdings" pitchFamily="2" charset="2"/>
              <a:buChar char="Ø"/>
            </a:pP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volatile oils dissolve many of the proximate principles </a:t>
            </a:r>
            <a:r>
              <a:rPr lang="en-US" dirty="0" smtClean="0">
                <a:latin typeface="Times New Roman" pitchFamily="18" charset="0"/>
                <a:cs typeface="Times New Roman" pitchFamily="18" charset="0"/>
              </a:rPr>
              <a:t>   </a:t>
            </a:r>
          </a:p>
          <a:p>
            <a:pPr marL="109728" indent="0" algn="just">
              <a:buClrTx/>
              <a:buNone/>
            </a:pPr>
            <a:r>
              <a:rPr lang="en-US" dirty="0" smtClean="0">
                <a:latin typeface="Times New Roman" pitchFamily="18" charset="0"/>
                <a:cs typeface="Times New Roman" pitchFamily="18" charset="0"/>
              </a:rPr>
              <a:t>     of </a:t>
            </a:r>
            <a:r>
              <a:rPr lang="en-US" dirty="0">
                <a:latin typeface="Times New Roman" pitchFamily="18" charset="0"/>
                <a:cs typeface="Times New Roman" pitchFamily="18" charset="0"/>
              </a:rPr>
              <a:t>plant and animal tissues, such as the fixed oils and fats, </a:t>
            </a:r>
            <a:r>
              <a:rPr lang="en-US" dirty="0" smtClean="0">
                <a:latin typeface="Times New Roman" pitchFamily="18" charset="0"/>
                <a:cs typeface="Times New Roman" pitchFamily="18" charset="0"/>
              </a:rPr>
              <a:t>  </a:t>
            </a:r>
          </a:p>
          <a:p>
            <a:pPr marL="109728" indent="0" algn="just">
              <a:buClrTx/>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resins</a:t>
            </a:r>
            <a:r>
              <a:rPr lang="en-US" dirty="0">
                <a:latin typeface="Times New Roman" pitchFamily="18" charset="0"/>
                <a:cs typeface="Times New Roman" pitchFamily="18" charset="0"/>
              </a:rPr>
              <a:t>, camphor, and many of the alkaloids when in the free </a:t>
            </a:r>
            <a:r>
              <a:rPr lang="en-US" dirty="0" smtClean="0">
                <a:latin typeface="Times New Roman" pitchFamily="18" charset="0"/>
                <a:cs typeface="Times New Roman" pitchFamily="18" charset="0"/>
              </a:rPr>
              <a:t>  </a:t>
            </a:r>
          </a:p>
          <a:p>
            <a:pPr marL="109728" indent="0" algn="just">
              <a:buClrTx/>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state</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5400" dirty="0" smtClean="0">
                <a:latin typeface="Times New Roman" pitchFamily="18" charset="0"/>
                <a:cs typeface="Times New Roman" pitchFamily="18" charset="0"/>
              </a:rPr>
              <a:t>Properties</a:t>
            </a:r>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652619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534400" cy="5626291"/>
          </a:xfrm>
        </p:spPr>
        <p:txBody>
          <a:bodyPr>
            <a:normAutofit fontScale="92500" lnSpcReduction="10000"/>
          </a:bodyPr>
          <a:lstStyle/>
          <a:p>
            <a:pPr marL="109728" indent="0">
              <a:buNone/>
            </a:pPr>
            <a:r>
              <a:rPr lang="en-US" sz="3200" b="1" dirty="0" smtClean="0">
                <a:latin typeface="Times New Roman" pitchFamily="18" charset="0"/>
                <a:cs typeface="Times New Roman" pitchFamily="18" charset="0"/>
              </a:rPr>
              <a:t>Chemical Constituents</a:t>
            </a:r>
            <a:r>
              <a:rPr lang="en-US" sz="3200" b="1" dirty="0">
                <a:latin typeface="Times New Roman" pitchFamily="18" charset="0"/>
                <a:cs typeface="Times New Roman" pitchFamily="18" charset="0"/>
              </a:rPr>
              <a:t>:</a:t>
            </a: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Contain </a:t>
            </a:r>
            <a:r>
              <a:rPr lang="en-US" dirty="0">
                <a:latin typeface="Times New Roman" pitchFamily="18" charset="0"/>
                <a:cs typeface="Times New Roman" pitchFamily="18" charset="0"/>
              </a:rPr>
              <a:t>1% volatile oil containing:</a:t>
            </a:r>
          </a:p>
          <a:p>
            <a:r>
              <a:rPr lang="en-US" dirty="0" err="1" smtClean="0">
                <a:latin typeface="Times New Roman" pitchFamily="18" charset="0"/>
                <a:cs typeface="Times New Roman" pitchFamily="18" charset="0"/>
              </a:rPr>
              <a:t>Coriandrol</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(Linalool)</a:t>
            </a:r>
          </a:p>
          <a:p>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pinene</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Fixed </a:t>
            </a:r>
            <a:r>
              <a:rPr lang="en-US" dirty="0">
                <a:latin typeface="Times New Roman" pitchFamily="18" charset="0"/>
                <a:cs typeface="Times New Roman" pitchFamily="18" charset="0"/>
              </a:rPr>
              <a:t>oils, calcium oxalate crystals.</a:t>
            </a:r>
          </a:p>
          <a:p>
            <a:pPr marL="109728" indent="0">
              <a:buNone/>
            </a:pPr>
            <a:endParaRPr lang="en-US" dirty="0" smtClean="0">
              <a:latin typeface="Times New Roman" pitchFamily="18" charset="0"/>
              <a:cs typeface="Times New Roman" pitchFamily="18" charset="0"/>
            </a:endParaRPr>
          </a:p>
          <a:p>
            <a:pPr marL="109728" indent="0">
              <a:buNone/>
            </a:pPr>
            <a:r>
              <a:rPr lang="en-US" sz="3200" b="1" dirty="0" smtClean="0">
                <a:latin typeface="Times New Roman" pitchFamily="18" charset="0"/>
                <a:cs typeface="Times New Roman" pitchFamily="18" charset="0"/>
              </a:rPr>
              <a:t>Uses</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 i) Carminative</a:t>
            </a:r>
            <a:endParaRPr lang="en-US" dirty="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ii) Stimulant</a:t>
            </a:r>
            <a:endParaRPr lang="en-US" dirty="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iii) Flavoring </a:t>
            </a:r>
            <a:r>
              <a:rPr lang="en-US" dirty="0">
                <a:latin typeface="Times New Roman" pitchFamily="18" charset="0"/>
                <a:cs typeface="Times New Roman" pitchFamily="18" charset="0"/>
              </a:rPr>
              <a:t>agent in confectionary and </a:t>
            </a:r>
            <a:r>
              <a:rPr lang="en-US" dirty="0" smtClean="0">
                <a:latin typeface="Times New Roman" pitchFamily="18" charset="0"/>
                <a:cs typeface="Times New Roman" pitchFamily="18" charset="0"/>
              </a:rPr>
              <a:t>tobacco products</a:t>
            </a:r>
            <a:r>
              <a:rPr lang="en-US" dirty="0">
                <a:latin typeface="Times New Roman" pitchFamily="18" charset="0"/>
                <a:cs typeface="Times New Roman" pitchFamily="18" charset="0"/>
              </a:rPr>
              <a:t>.</a:t>
            </a:r>
          </a:p>
          <a:p>
            <a:pPr marL="109728" indent="0">
              <a:buNone/>
            </a:pPr>
            <a:r>
              <a:rPr lang="en-US" dirty="0" smtClean="0">
                <a:latin typeface="Times New Roman" pitchFamily="18" charset="0"/>
                <a:cs typeface="Times New Roman" pitchFamily="18" charset="0"/>
              </a:rPr>
              <a:t>iv) Condiment </a:t>
            </a:r>
            <a:r>
              <a:rPr lang="en-US" dirty="0">
                <a:latin typeface="Times New Roman" pitchFamily="18" charset="0"/>
                <a:cs typeface="Times New Roman" pitchFamily="18" charset="0"/>
              </a:rPr>
              <a:t>in bread, cake, pastries.</a:t>
            </a:r>
          </a:p>
          <a:p>
            <a:endParaRPr lang="en-US" dirty="0"/>
          </a:p>
        </p:txBody>
      </p:sp>
    </p:spTree>
    <p:extLst>
      <p:ext uri="{BB962C8B-B14F-4D97-AF65-F5344CB8AC3E}">
        <p14:creationId xmlns="" xmlns:p14="http://schemas.microsoft.com/office/powerpoint/2010/main" val="24040966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43" y="762000"/>
            <a:ext cx="9144000" cy="5245291"/>
          </a:xfrm>
        </p:spPr>
        <p:style>
          <a:lnRef idx="1">
            <a:schemeClr val="accent5"/>
          </a:lnRef>
          <a:fillRef idx="3">
            <a:schemeClr val="accent5"/>
          </a:fillRef>
          <a:effectRef idx="2">
            <a:schemeClr val="accent5"/>
          </a:effectRef>
          <a:fontRef idx="minor">
            <a:schemeClr val="lt1"/>
          </a:fontRef>
        </p:style>
        <p:txBody>
          <a:bodyPr/>
          <a:lstStyle/>
          <a:p>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r>
              <a:rPr lang="en-US" dirty="0"/>
              <a:t> </a:t>
            </a:r>
            <a:r>
              <a:rPr lang="en-US" dirty="0" smtClean="0"/>
              <a:t>          </a:t>
            </a:r>
            <a:r>
              <a:rPr lang="en-US" sz="5400" dirty="0" smtClean="0">
                <a:latin typeface="Times New Roman" pitchFamily="18" charset="0"/>
                <a:cs typeface="Times New Roman" pitchFamily="18" charset="0"/>
              </a:rPr>
              <a:t>Aldehyde Volatile Oil</a:t>
            </a:r>
            <a:endParaRPr lang="en-US" sz="5400" dirty="0">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8034212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normAutofit/>
          </a:bodyPr>
          <a:lstStyle/>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Botanical Origin:</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marL="109728" indent="0">
              <a:buNone/>
            </a:pPr>
            <a:r>
              <a:rPr lang="en-US" i="1" dirty="0">
                <a:latin typeface="Times New Roman" pitchFamily="18" charset="0"/>
                <a:cs typeface="Times New Roman" pitchFamily="18" charset="0"/>
              </a:rPr>
              <a:t> </a:t>
            </a:r>
            <a:r>
              <a:rPr lang="en-US" i="1" dirty="0" smtClean="0">
                <a:latin typeface="Times New Roman" pitchFamily="18" charset="0"/>
                <a:cs typeface="Times New Roman" pitchFamily="18" charset="0"/>
              </a:rPr>
              <a:t>                        Citrus </a:t>
            </a:r>
            <a:r>
              <a:rPr lang="en-US" i="1" dirty="0" err="1">
                <a:latin typeface="Times New Roman" pitchFamily="18" charset="0"/>
                <a:cs typeface="Times New Roman" pitchFamily="18" charset="0"/>
              </a:rPr>
              <a:t>aurantium</a:t>
            </a:r>
            <a:endParaRPr lang="en-US" i="1" dirty="0">
              <a:latin typeface="Times New Roman" pitchFamily="18" charset="0"/>
              <a:cs typeface="Times New Roman" pitchFamily="18" charset="0"/>
            </a:endParaRPr>
          </a:p>
          <a:p>
            <a:pPr marL="109728" indent="0">
              <a:buNone/>
            </a:pP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Family</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Rutaceae</a:t>
            </a:r>
            <a:endParaRPr lang="en-US" dirty="0">
              <a:latin typeface="Times New Roman" pitchFamily="18" charset="0"/>
              <a:cs typeface="Times New Roman" pitchFamily="18" charset="0"/>
            </a:endParaRPr>
          </a:p>
          <a:p>
            <a:pPr marL="109728" indent="0">
              <a:buNone/>
            </a:pP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Part </a:t>
            </a:r>
            <a:r>
              <a:rPr lang="en-US" b="1" dirty="0">
                <a:effectLst>
                  <a:outerShdw blurRad="38100" dist="38100" dir="2700000" algn="tl">
                    <a:srgbClr val="000000">
                      <a:alpha val="43137"/>
                    </a:srgbClr>
                  </a:outerShdw>
                </a:effectLst>
                <a:latin typeface="Times New Roman" pitchFamily="18" charset="0"/>
                <a:cs typeface="Times New Roman" pitchFamily="18" charset="0"/>
              </a:rPr>
              <a:t>Used: </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Dried </a:t>
            </a:r>
            <a:r>
              <a:rPr lang="en-US" dirty="0">
                <a:latin typeface="Times New Roman" pitchFamily="18" charset="0"/>
                <a:cs typeface="Times New Roman" pitchFamily="18" charset="0"/>
              </a:rPr>
              <a:t>rind of </a:t>
            </a:r>
            <a:r>
              <a:rPr lang="en-US" dirty="0" smtClean="0">
                <a:latin typeface="Times New Roman" pitchFamily="18" charset="0"/>
                <a:cs typeface="Times New Roman" pitchFamily="18" charset="0"/>
              </a:rPr>
              <a:t>un ripened </a:t>
            </a:r>
            <a:r>
              <a:rPr lang="en-US" dirty="0">
                <a:latin typeface="Times New Roman" pitchFamily="18" charset="0"/>
                <a:cs typeface="Times New Roman" pitchFamily="18" charset="0"/>
              </a:rPr>
              <a:t>fruit.</a:t>
            </a:r>
          </a:p>
          <a:p>
            <a:endParaRPr lang="en-US" dirty="0"/>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900" dirty="0" smtClean="0">
                <a:latin typeface="Times New Roman" pitchFamily="18" charset="0"/>
                <a:cs typeface="Times New Roman" pitchFamily="18" charset="0"/>
              </a:rPr>
              <a:t>Bitter </a:t>
            </a:r>
            <a:r>
              <a:rPr lang="en-US" sz="4900" dirty="0">
                <a:latin typeface="Times New Roman" pitchFamily="18" charset="0"/>
                <a:cs typeface="Times New Roman" pitchFamily="18" charset="0"/>
              </a:rPr>
              <a:t>Orange Peel</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32023163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lnSpcReduction="10000"/>
          </a:bodyPr>
          <a:lstStyle/>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Chemical Constituents</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p>
          <a:p>
            <a:pPr>
              <a:buClrTx/>
              <a:buFont typeface="Wingdings" pitchFamily="2" charset="2"/>
              <a:buChar char="Ø"/>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1.Bitter </a:t>
            </a:r>
            <a:r>
              <a:rPr lang="en-US" dirty="0">
                <a:latin typeface="Times New Roman" pitchFamily="18" charset="0"/>
                <a:cs typeface="Times New Roman" pitchFamily="18" charset="0"/>
              </a:rPr>
              <a:t>orange peel contains of 1 to 2.5% volatile oil. </a:t>
            </a: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2. The principle </a:t>
            </a:r>
            <a:r>
              <a:rPr lang="en-US" dirty="0">
                <a:latin typeface="Times New Roman" pitchFamily="18" charset="0"/>
                <a:cs typeface="Times New Roman" pitchFamily="18" charset="0"/>
              </a:rPr>
              <a:t>component </a:t>
            </a:r>
            <a:r>
              <a:rPr lang="en-US" dirty="0" smtClean="0">
                <a:latin typeface="Times New Roman" pitchFamily="18" charset="0"/>
                <a:cs typeface="Times New Roman" pitchFamily="18" charset="0"/>
              </a:rPr>
              <a:t>is </a:t>
            </a:r>
          </a:p>
          <a:p>
            <a:r>
              <a:rPr lang="en-US" dirty="0" smtClean="0">
                <a:latin typeface="Times New Roman" pitchFamily="18" charset="0"/>
                <a:cs typeface="Times New Roman" pitchFamily="18" charset="0"/>
              </a:rPr>
              <a:t>90</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limonene, citronellal, </a:t>
            </a:r>
          </a:p>
          <a:p>
            <a:r>
              <a:rPr lang="en-US" dirty="0" smtClean="0">
                <a:latin typeface="Times New Roman" pitchFamily="18" charset="0"/>
                <a:cs typeface="Times New Roman" pitchFamily="18" charset="0"/>
              </a:rPr>
              <a:t>bitter amorphous glycoside </a:t>
            </a:r>
            <a:r>
              <a:rPr lang="en-US" dirty="0">
                <a:latin typeface="Times New Roman" pitchFamily="18" charset="0"/>
                <a:cs typeface="Times New Roman" pitchFamily="18" charset="0"/>
              </a:rPr>
              <a:t>like </a:t>
            </a:r>
            <a:r>
              <a:rPr lang="en-US" dirty="0" err="1">
                <a:solidFill>
                  <a:srgbClr val="C00000"/>
                </a:solidFill>
                <a:latin typeface="Times New Roman" pitchFamily="18" charset="0"/>
                <a:cs typeface="Times New Roman" pitchFamily="18" charset="0"/>
              </a:rPr>
              <a:t>aurantiamarin</a:t>
            </a:r>
            <a:r>
              <a:rPr lang="en-US" dirty="0">
                <a:latin typeface="Times New Roman" pitchFamily="18" charset="0"/>
                <a:cs typeface="Times New Roman" pitchFamily="18" charset="0"/>
              </a:rPr>
              <a:t> and it’s acid; </a:t>
            </a:r>
            <a:r>
              <a:rPr lang="en-US" dirty="0" smtClean="0">
                <a:latin typeface="Times New Roman" pitchFamily="18" charset="0"/>
                <a:cs typeface="Times New Roman" pitchFamily="18" charset="0"/>
              </a:rPr>
              <a:t>hesperidin, </a:t>
            </a:r>
            <a:r>
              <a:rPr lang="en-US" dirty="0" err="1" smtClean="0">
                <a:latin typeface="Times New Roman" pitchFamily="18" charset="0"/>
                <a:cs typeface="Times New Roman" pitchFamily="18" charset="0"/>
              </a:rPr>
              <a:t>isohesperidin</a:t>
            </a:r>
            <a:r>
              <a:rPr lang="en-US" dirty="0">
                <a:latin typeface="Times New Roman" pitchFamily="18" charset="0"/>
                <a:cs typeface="Times New Roman" pitchFamily="18" charset="0"/>
              </a:rPr>
              <a:t>, vitamin C, and Pectin.</a:t>
            </a:r>
          </a:p>
          <a:p>
            <a:pPr marL="109728" indent="0">
              <a:buNone/>
            </a:pPr>
            <a:endParaRPr lang="en-US" dirty="0" smtClean="0">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Uses</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i</a:t>
            </a:r>
            <a:r>
              <a:rPr lang="en-US" dirty="0">
                <a:latin typeface="Times New Roman" pitchFamily="18" charset="0"/>
                <a:cs typeface="Times New Roman" pitchFamily="18" charset="0"/>
              </a:rPr>
              <a:t>) Flavoring agent</a:t>
            </a:r>
          </a:p>
          <a:p>
            <a:pPr marL="109728" indent="0">
              <a:buNone/>
            </a:pPr>
            <a:r>
              <a:rPr lang="en-US" dirty="0" smtClean="0">
                <a:latin typeface="Times New Roman" pitchFamily="18" charset="0"/>
                <a:cs typeface="Times New Roman" pitchFamily="18" charset="0"/>
              </a:rPr>
              <a:t>ii</a:t>
            </a:r>
            <a:r>
              <a:rPr lang="en-US" dirty="0">
                <a:latin typeface="Times New Roman" pitchFamily="18" charset="0"/>
                <a:cs typeface="Times New Roman" pitchFamily="18" charset="0"/>
              </a:rPr>
              <a:t>) Carminative</a:t>
            </a:r>
          </a:p>
          <a:p>
            <a:pPr marL="109728" indent="0">
              <a:buNone/>
            </a:pPr>
            <a:r>
              <a:rPr lang="en-US" dirty="0" smtClean="0">
                <a:latin typeface="Times New Roman" pitchFamily="18" charset="0"/>
                <a:cs typeface="Times New Roman" pitchFamily="18" charset="0"/>
              </a:rPr>
              <a:t>iii</a:t>
            </a:r>
            <a:r>
              <a:rPr lang="en-US" dirty="0">
                <a:latin typeface="Times New Roman" pitchFamily="18" charset="0"/>
                <a:cs typeface="Times New Roman" pitchFamily="18" charset="0"/>
              </a:rPr>
              <a:t>) Aromatic agent</a:t>
            </a:r>
          </a:p>
          <a:p>
            <a:endParaRPr lang="en-US" dirty="0"/>
          </a:p>
        </p:txBody>
      </p:sp>
    </p:spTree>
    <p:extLst>
      <p:ext uri="{BB962C8B-B14F-4D97-AF65-F5344CB8AC3E}">
        <p14:creationId xmlns="" xmlns:p14="http://schemas.microsoft.com/office/powerpoint/2010/main" val="19022619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Botanical </a:t>
            </a:r>
            <a:r>
              <a:rPr lang="en-US" b="1" dirty="0">
                <a:latin typeface="Times New Roman" pitchFamily="18" charset="0"/>
                <a:cs typeface="Times New Roman" pitchFamily="18" charset="0"/>
              </a:rPr>
              <a:t>Origin: </a:t>
            </a:r>
            <a:endParaRPr lang="en-US" b="1"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Citrus </a:t>
            </a:r>
            <a:r>
              <a:rPr lang="en-US" i="1" dirty="0" err="1" smtClean="0">
                <a:latin typeface="Times New Roman" pitchFamily="18" charset="0"/>
                <a:cs typeface="Times New Roman" pitchFamily="18" charset="0"/>
              </a:rPr>
              <a:t>sinensis</a:t>
            </a:r>
            <a:endParaRPr lang="en-US" i="1" dirty="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Family</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Rutaceae</a:t>
            </a:r>
            <a:endParaRPr lang="en-US" dirty="0">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Part </a:t>
            </a:r>
            <a:r>
              <a:rPr lang="en-US" b="1" dirty="0">
                <a:latin typeface="Times New Roman" pitchFamily="18" charset="0"/>
                <a:cs typeface="Times New Roman" pitchFamily="18" charset="0"/>
              </a:rPr>
              <a:t>Used: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Dried </a:t>
            </a:r>
            <a:r>
              <a:rPr lang="en-US" dirty="0">
                <a:latin typeface="Times New Roman" pitchFamily="18" charset="0"/>
                <a:cs typeface="Times New Roman" pitchFamily="18" charset="0"/>
              </a:rPr>
              <a:t>rind of ripened fruit</a:t>
            </a:r>
          </a:p>
          <a:p>
            <a:endParaRPr lang="en-US" dirty="0"/>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
            </a:r>
            <a:br>
              <a:rPr lang="en-US" dirty="0" smtClean="0"/>
            </a:br>
            <a:r>
              <a:rPr lang="en-US" sz="4900" dirty="0" smtClean="0">
                <a:latin typeface="Times New Roman" pitchFamily="18" charset="0"/>
                <a:cs typeface="Times New Roman" pitchFamily="18" charset="0"/>
              </a:rPr>
              <a:t>Sweet </a:t>
            </a:r>
            <a:r>
              <a:rPr lang="en-US" sz="4900" dirty="0">
                <a:latin typeface="Times New Roman" pitchFamily="18" charset="0"/>
                <a:cs typeface="Times New Roman" pitchFamily="18" charset="0"/>
              </a:rPr>
              <a:t>Orange Peel</a:t>
            </a:r>
            <a:r>
              <a:rPr lang="en-US" dirty="0"/>
              <a:t/>
            </a:r>
            <a:br>
              <a:rPr lang="en-US" dirty="0"/>
            </a:br>
            <a:endParaRPr lang="en-US" dirty="0"/>
          </a:p>
        </p:txBody>
      </p:sp>
    </p:spTree>
    <p:extLst>
      <p:ext uri="{BB962C8B-B14F-4D97-AF65-F5344CB8AC3E}">
        <p14:creationId xmlns="" xmlns:p14="http://schemas.microsoft.com/office/powerpoint/2010/main" val="9185819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lnSpcReduction="10000"/>
          </a:bodyPr>
          <a:lstStyle/>
          <a:p>
            <a:pPr marL="109728" indent="0">
              <a:buNone/>
            </a:pPr>
            <a:r>
              <a:rPr lang="en-US" b="1" dirty="0" smtClean="0">
                <a:latin typeface="Times New Roman" pitchFamily="18" charset="0"/>
                <a:cs typeface="Times New Roman" pitchFamily="18" charset="0"/>
              </a:rPr>
              <a:t>Chemical Constituents</a:t>
            </a:r>
            <a:r>
              <a:rPr lang="en-US" b="1" dirty="0">
                <a:latin typeface="Times New Roman" pitchFamily="18" charset="0"/>
                <a:cs typeface="Times New Roman" pitchFamily="18" charset="0"/>
              </a:rPr>
              <a:t>:</a:t>
            </a:r>
          </a:p>
          <a:p>
            <a:pPr marL="109728" indent="0">
              <a:buNone/>
            </a:pPr>
            <a:endParaRPr lang="en-US" dirty="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Volatile </a:t>
            </a:r>
            <a:r>
              <a:rPr lang="en-US" dirty="0">
                <a:latin typeface="Times New Roman" pitchFamily="18" charset="0"/>
                <a:cs typeface="Times New Roman" pitchFamily="18" charset="0"/>
              </a:rPr>
              <a:t>oil containing</a:t>
            </a:r>
          </a:p>
          <a:p>
            <a:r>
              <a:rPr lang="en-US" dirty="0" smtClean="0">
                <a:latin typeface="Times New Roman" pitchFamily="18" charset="0"/>
                <a:cs typeface="Times New Roman" pitchFamily="18" charset="0"/>
              </a:rPr>
              <a:t>Limonene</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Linalool</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Glycoside hesperidin</a:t>
            </a:r>
          </a:p>
          <a:p>
            <a:pPr marL="109728" indent="0">
              <a:buNone/>
            </a:pP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Uses:</a:t>
            </a: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peel of sweet orange is used to </a:t>
            </a: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I</a:t>
            </a:r>
            <a:r>
              <a:rPr lang="en-US" dirty="0" smtClean="0">
                <a:latin typeface="Times New Roman" pitchFamily="18" charset="0"/>
                <a:cs typeface="Times New Roman" pitchFamily="18" charset="0"/>
              </a:rPr>
              <a:t>ncrease appetite</a:t>
            </a:r>
          </a:p>
          <a:p>
            <a:r>
              <a:rPr lang="en-US" dirty="0">
                <a:latin typeface="Times New Roman" pitchFamily="18" charset="0"/>
                <a:cs typeface="Times New Roman" pitchFamily="18" charset="0"/>
              </a:rPr>
              <a:t>R</a:t>
            </a:r>
            <a:r>
              <a:rPr lang="en-US" dirty="0" smtClean="0">
                <a:latin typeface="Times New Roman" pitchFamily="18" charset="0"/>
                <a:cs typeface="Times New Roman" pitchFamily="18" charset="0"/>
              </a:rPr>
              <a:t>educe phlegm</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reat coughs.</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551461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endParaRPr lang="en-US" sz="3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Botanical </a:t>
            </a:r>
            <a:r>
              <a:rPr lang="en-US" sz="3000" b="1" dirty="0">
                <a:effectLst>
                  <a:outerShdw blurRad="38100" dist="38100" dir="2700000" algn="tl">
                    <a:srgbClr val="000000">
                      <a:alpha val="43137"/>
                    </a:srgbClr>
                  </a:outerShdw>
                </a:effectLst>
                <a:latin typeface="Times New Roman" pitchFamily="18" charset="0"/>
                <a:cs typeface="Times New Roman" pitchFamily="18" charset="0"/>
              </a:rPr>
              <a:t>Origin: </a:t>
            </a:r>
            <a:endParaRPr lang="en-US" sz="3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                              </a:t>
            </a:r>
            <a:r>
              <a:rPr lang="en-US" sz="3000" i="1" dirty="0" smtClean="0">
                <a:latin typeface="Times New Roman" pitchFamily="18" charset="0"/>
                <a:cs typeface="Times New Roman" pitchFamily="18" charset="0"/>
              </a:rPr>
              <a:t>Citrus </a:t>
            </a:r>
            <a:r>
              <a:rPr lang="en-US" sz="3000" i="1" dirty="0" err="1">
                <a:latin typeface="Times New Roman" pitchFamily="18" charset="0"/>
                <a:cs typeface="Times New Roman" pitchFamily="18" charset="0"/>
              </a:rPr>
              <a:t>limon</a:t>
            </a:r>
            <a:endParaRPr lang="en-US" sz="3000" i="1" dirty="0">
              <a:latin typeface="Times New Roman" pitchFamily="18" charset="0"/>
              <a:cs typeface="Times New Roman" pitchFamily="18" charset="0"/>
            </a:endParaRPr>
          </a:p>
          <a:p>
            <a:pPr marL="109728" indent="0">
              <a:buNone/>
            </a:pPr>
            <a:endParaRPr lang="en-US" sz="3000" dirty="0" smtClean="0">
              <a:latin typeface="Times New Roman" pitchFamily="18" charset="0"/>
              <a:cs typeface="Times New Roman" pitchFamily="18" charset="0"/>
            </a:endParaRPr>
          </a:p>
          <a:p>
            <a:pPr marL="109728" indent="0">
              <a:buNone/>
            </a:pPr>
            <a:r>
              <a:rPr lang="en-US" sz="3000" b="1" dirty="0" smtClean="0">
                <a:latin typeface="Times New Roman" pitchFamily="18" charset="0"/>
                <a:cs typeface="Times New Roman" pitchFamily="18" charset="0"/>
              </a:rPr>
              <a:t>Family</a:t>
            </a:r>
            <a:r>
              <a:rPr lang="en-US" sz="3000" b="1" dirty="0">
                <a:latin typeface="Times New Roman" pitchFamily="18" charset="0"/>
                <a:cs typeface="Times New Roman" pitchFamily="18" charset="0"/>
              </a:rPr>
              <a:t>: </a:t>
            </a:r>
            <a:endParaRPr lang="en-US" sz="3000" b="1" dirty="0" smtClean="0">
              <a:latin typeface="Times New Roman" pitchFamily="18" charset="0"/>
              <a:cs typeface="Times New Roman" pitchFamily="18" charset="0"/>
            </a:endParaRPr>
          </a:p>
          <a:p>
            <a:pPr marL="109728" indent="0">
              <a:buNone/>
            </a:pP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Rutaceae</a:t>
            </a:r>
            <a:endParaRPr lang="en-US" sz="3000" dirty="0">
              <a:latin typeface="Times New Roman" pitchFamily="18" charset="0"/>
              <a:cs typeface="Times New Roman" pitchFamily="18" charset="0"/>
            </a:endParaRPr>
          </a:p>
          <a:p>
            <a:pPr marL="109728" indent="0">
              <a:buNone/>
            </a:pPr>
            <a:endParaRPr lang="en-US" sz="3000" dirty="0">
              <a:latin typeface="Times New Roman" pitchFamily="18" charset="0"/>
              <a:cs typeface="Times New Roman" pitchFamily="18" charset="0"/>
            </a:endParaRPr>
          </a:p>
          <a:p>
            <a:pPr marL="109728" indent="0">
              <a:buNone/>
            </a:pPr>
            <a:r>
              <a:rPr lang="en-US" sz="3000" b="1" dirty="0" smtClean="0">
                <a:latin typeface="Times New Roman" pitchFamily="18" charset="0"/>
                <a:cs typeface="Times New Roman" pitchFamily="18" charset="0"/>
              </a:rPr>
              <a:t>Part </a:t>
            </a:r>
            <a:r>
              <a:rPr lang="en-US" sz="3000" b="1" dirty="0">
                <a:latin typeface="Times New Roman" pitchFamily="18" charset="0"/>
                <a:cs typeface="Times New Roman" pitchFamily="18" charset="0"/>
              </a:rPr>
              <a:t>Used: </a:t>
            </a:r>
            <a:endParaRPr lang="en-US" sz="3000" b="1" dirty="0" smtClean="0">
              <a:latin typeface="Times New Roman" pitchFamily="18" charset="0"/>
              <a:cs typeface="Times New Roman" pitchFamily="18" charset="0"/>
            </a:endParaRPr>
          </a:p>
          <a:p>
            <a:pPr marL="109728" indent="0">
              <a:buNone/>
            </a:pP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                   Fresh </a:t>
            </a:r>
            <a:r>
              <a:rPr lang="en-US" sz="3000" dirty="0">
                <a:latin typeface="Times New Roman" pitchFamily="18" charset="0"/>
                <a:cs typeface="Times New Roman" pitchFamily="18" charset="0"/>
              </a:rPr>
              <a:t>yellow outer rind of ripened fruit</a:t>
            </a:r>
          </a:p>
          <a:p>
            <a:endParaRPr lang="en-US" dirty="0"/>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
            </a:r>
            <a:br>
              <a:rPr lang="en-US" dirty="0" smtClean="0"/>
            </a:br>
            <a:r>
              <a:rPr lang="en-US" sz="4900" dirty="0" smtClean="0">
                <a:latin typeface="Times New Roman" pitchFamily="18" charset="0"/>
                <a:cs typeface="Times New Roman" pitchFamily="18" charset="0"/>
              </a:rPr>
              <a:t>Lemon </a:t>
            </a:r>
            <a:r>
              <a:rPr lang="en-US" sz="4900" dirty="0">
                <a:latin typeface="Times New Roman" pitchFamily="18" charset="0"/>
                <a:cs typeface="Times New Roman" pitchFamily="18" charset="0"/>
              </a:rPr>
              <a:t>Peel</a:t>
            </a:r>
            <a:r>
              <a:rPr lang="en-US" dirty="0"/>
              <a:t/>
            </a:r>
            <a:br>
              <a:rPr lang="en-US" dirty="0"/>
            </a:br>
            <a:endParaRPr lang="en-US" dirty="0"/>
          </a:p>
        </p:txBody>
      </p:sp>
    </p:spTree>
    <p:extLst>
      <p:ext uri="{BB962C8B-B14F-4D97-AF65-F5344CB8AC3E}">
        <p14:creationId xmlns="" xmlns:p14="http://schemas.microsoft.com/office/powerpoint/2010/main" val="37766388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fontScale="85000" lnSpcReduction="20000"/>
          </a:bodyPr>
          <a:lstStyle/>
          <a:p>
            <a:pPr marL="109728" indent="0">
              <a:buNone/>
            </a:pP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sz="3500" b="1" dirty="0" smtClean="0">
                <a:effectLst>
                  <a:outerShdw blurRad="38100" dist="38100" dir="2700000" algn="tl">
                    <a:srgbClr val="000000">
                      <a:alpha val="43137"/>
                    </a:srgbClr>
                  </a:outerShdw>
                </a:effectLst>
                <a:latin typeface="Times New Roman" pitchFamily="18" charset="0"/>
                <a:cs typeface="Times New Roman" pitchFamily="18" charset="0"/>
              </a:rPr>
              <a:t>Chemical Constituents</a:t>
            </a:r>
            <a:r>
              <a:rPr lang="en-US" sz="3500" b="1" dirty="0">
                <a:effectLst>
                  <a:outerShdw blurRad="38100" dist="38100" dir="2700000" algn="tl">
                    <a:srgbClr val="000000">
                      <a:alpha val="43137"/>
                    </a:srgbClr>
                  </a:outerShdw>
                </a:effectLst>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Lemon </a:t>
            </a:r>
            <a:r>
              <a:rPr lang="en-US" sz="3000" dirty="0">
                <a:latin typeface="Times New Roman" pitchFamily="18" charset="0"/>
                <a:cs typeface="Times New Roman" pitchFamily="18" charset="0"/>
              </a:rPr>
              <a:t>peel contains volatile oil (2.5%), vitamin C, </a:t>
            </a:r>
            <a:r>
              <a:rPr lang="en-US" sz="3000" dirty="0" smtClean="0">
                <a:latin typeface="Times New Roman" pitchFamily="18" charset="0"/>
                <a:cs typeface="Times New Roman" pitchFamily="18" charset="0"/>
              </a:rPr>
              <a:t>hesperidin, mucilage</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pectin and </a:t>
            </a:r>
            <a:r>
              <a:rPr lang="en-US" sz="3000" dirty="0">
                <a:latin typeface="Times New Roman" pitchFamily="18" charset="0"/>
                <a:cs typeface="Times New Roman" pitchFamily="18" charset="0"/>
              </a:rPr>
              <a:t>calcium oxalate</a:t>
            </a:r>
            <a:r>
              <a:rPr lang="en-US" sz="3000" dirty="0" smtClean="0">
                <a:latin typeface="Times New Roman" pitchFamily="18" charset="0"/>
                <a:cs typeface="Times New Roman" pitchFamily="18" charset="0"/>
              </a:rPr>
              <a:t>.</a:t>
            </a:r>
          </a:p>
          <a:p>
            <a:pPr algn="just"/>
            <a:endParaRPr lang="en-US" sz="3000" dirty="0">
              <a:latin typeface="Times New Roman" pitchFamily="18" charset="0"/>
              <a:cs typeface="Times New Roman" pitchFamily="18" charset="0"/>
            </a:endParaRPr>
          </a:p>
          <a:p>
            <a:pPr algn="just"/>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The </a:t>
            </a:r>
            <a:r>
              <a:rPr lang="en-US" sz="3000" dirty="0">
                <a:latin typeface="Times New Roman" pitchFamily="18" charset="0"/>
                <a:cs typeface="Times New Roman" pitchFamily="18" charset="0"/>
              </a:rPr>
              <a:t>important constituents of </a:t>
            </a:r>
            <a:r>
              <a:rPr lang="en-US" sz="3000" dirty="0" smtClean="0">
                <a:latin typeface="Times New Roman" pitchFamily="18" charset="0"/>
                <a:cs typeface="Times New Roman" pitchFamily="18" charset="0"/>
              </a:rPr>
              <a:t>the volatile </a:t>
            </a:r>
            <a:r>
              <a:rPr lang="en-US" sz="3000" dirty="0">
                <a:latin typeface="Times New Roman" pitchFamily="18" charset="0"/>
                <a:cs typeface="Times New Roman" pitchFamily="18" charset="0"/>
              </a:rPr>
              <a:t>oil are limonene (90%), </a:t>
            </a:r>
            <a:r>
              <a:rPr lang="en-US" sz="3000" dirty="0" smtClean="0">
                <a:latin typeface="Times New Roman" pitchFamily="18" charset="0"/>
                <a:cs typeface="Times New Roman" pitchFamily="18" charset="0"/>
              </a:rPr>
              <a:t>citronellal, α-</a:t>
            </a:r>
            <a:r>
              <a:rPr lang="en-US" sz="3000" dirty="0" err="1" smtClean="0">
                <a:latin typeface="Times New Roman" pitchFamily="18" charset="0"/>
                <a:cs typeface="Times New Roman" pitchFamily="18" charset="0"/>
              </a:rPr>
              <a:t>pinene</a:t>
            </a:r>
            <a:r>
              <a:rPr lang="en-US" sz="3000" dirty="0">
                <a:latin typeface="Times New Roman" pitchFamily="18" charset="0"/>
                <a:cs typeface="Times New Roman" pitchFamily="18" charset="0"/>
              </a:rPr>
              <a:t>, camphene, </a:t>
            </a:r>
            <a:r>
              <a:rPr lang="en-US" sz="3000" dirty="0" smtClean="0">
                <a:latin typeface="Times New Roman" pitchFamily="18" charset="0"/>
                <a:cs typeface="Times New Roman" pitchFamily="18" charset="0"/>
              </a:rPr>
              <a:t>linalool, </a:t>
            </a:r>
            <a:r>
              <a:rPr lang="el-GR" sz="3000" dirty="0">
                <a:latin typeface="Times New Roman" pitchFamily="18" charset="0"/>
                <a:cs typeface="Times New Roman" pitchFamily="18" charset="0"/>
              </a:rPr>
              <a:t>β-</a:t>
            </a:r>
            <a:r>
              <a:rPr lang="en-US" sz="3000" dirty="0" err="1" smtClean="0">
                <a:latin typeface="Times New Roman" pitchFamily="18" charset="0"/>
                <a:cs typeface="Times New Roman" pitchFamily="18" charset="0"/>
              </a:rPr>
              <a:t>pinene</a:t>
            </a:r>
            <a:r>
              <a:rPr lang="en-US" sz="3000" dirty="0" smtClean="0">
                <a:latin typeface="Times New Roman" pitchFamily="18" charset="0"/>
                <a:cs typeface="Times New Roman" pitchFamily="18" charset="0"/>
              </a:rPr>
              <a:t>, and </a:t>
            </a:r>
            <a:r>
              <a:rPr lang="en-US" sz="3000" dirty="0">
                <a:latin typeface="Times New Roman" pitchFamily="18" charset="0"/>
                <a:cs typeface="Times New Roman" pitchFamily="18" charset="0"/>
              </a:rPr>
              <a:t>geranial.</a:t>
            </a:r>
          </a:p>
          <a:p>
            <a:pPr algn="just"/>
            <a:endParaRPr lang="en-US" sz="3000" dirty="0" smtClean="0">
              <a:latin typeface="Times New Roman" pitchFamily="18" charset="0"/>
              <a:cs typeface="Times New Roman" pitchFamily="18" charset="0"/>
            </a:endParaRPr>
          </a:p>
          <a:p>
            <a:pPr algn="just"/>
            <a:endParaRPr lang="en-US" sz="3000" dirty="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The </a:t>
            </a:r>
            <a:r>
              <a:rPr lang="en-US" sz="3000" dirty="0">
                <a:latin typeface="Times New Roman" pitchFamily="18" charset="0"/>
                <a:cs typeface="Times New Roman" pitchFamily="18" charset="0"/>
              </a:rPr>
              <a:t>peels also contain </a:t>
            </a:r>
            <a:r>
              <a:rPr lang="en-US" sz="3000" dirty="0" smtClean="0">
                <a:latin typeface="Times New Roman" pitchFamily="18" charset="0"/>
                <a:cs typeface="Times New Roman" pitchFamily="18" charset="0"/>
              </a:rPr>
              <a:t>flavonoids </a:t>
            </a:r>
            <a:r>
              <a:rPr lang="en-US" sz="3000" dirty="0" err="1" smtClean="0">
                <a:latin typeface="Times New Roman" pitchFamily="18" charset="0"/>
                <a:cs typeface="Times New Roman" pitchFamily="18" charset="0"/>
              </a:rPr>
              <a:t>epigenin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luteolin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quercetin</a:t>
            </a:r>
            <a:r>
              <a:rPr lang="en-US" sz="3000" dirty="0" smtClean="0">
                <a:latin typeface="Times New Roman" pitchFamily="18" charset="0"/>
                <a:cs typeface="Times New Roman" pitchFamily="18" charset="0"/>
              </a:rPr>
              <a:t>, hesperidin and </a:t>
            </a:r>
            <a:r>
              <a:rPr lang="en-US" sz="3000" dirty="0">
                <a:latin typeface="Times New Roman" pitchFamily="18" charset="0"/>
                <a:cs typeface="Times New Roman" pitchFamily="18" charset="0"/>
              </a:rPr>
              <a:t>β-</a:t>
            </a:r>
            <a:r>
              <a:rPr lang="en-US" sz="3000" dirty="0" err="1">
                <a:latin typeface="Times New Roman" pitchFamily="18" charset="0"/>
                <a:cs typeface="Times New Roman" pitchFamily="18" charset="0"/>
              </a:rPr>
              <a:t>coumaric</a:t>
            </a:r>
            <a:r>
              <a:rPr lang="en-US" sz="3000" dirty="0">
                <a:latin typeface="Times New Roman" pitchFamily="18" charset="0"/>
                <a:cs typeface="Times New Roman" pitchFamily="18" charset="0"/>
              </a:rPr>
              <a:t> acid</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7070849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534400" cy="5626291"/>
          </a:xfrm>
        </p:spPr>
        <p:txBody>
          <a:bodyPr/>
          <a:lstStyle/>
          <a:p>
            <a:pPr marL="109728" indent="0">
              <a:buNone/>
            </a:pPr>
            <a:endParaRPr lang="en-US" dirty="0" smtClean="0">
              <a:latin typeface="Times New Roman" pitchFamily="18" charset="0"/>
              <a:cs typeface="Times New Roman" pitchFamily="18" charset="0"/>
            </a:endParaRPr>
          </a:p>
          <a:p>
            <a:pPr marL="109728" indent="0">
              <a:buNone/>
            </a:pP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Uses</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used as a flavoring agent.</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Lemon </a:t>
            </a:r>
            <a:r>
              <a:rPr lang="en-US" dirty="0">
                <a:latin typeface="Times New Roman" pitchFamily="18" charset="0"/>
                <a:cs typeface="Times New Roman" pitchFamily="18" charset="0"/>
              </a:rPr>
              <a:t>peel is used as a </a:t>
            </a:r>
            <a:r>
              <a:rPr lang="en-US" dirty="0" smtClean="0">
                <a:latin typeface="Times New Roman" pitchFamily="18" charset="0"/>
                <a:cs typeface="Times New Roman" pitchFamily="18" charset="0"/>
              </a:rPr>
              <a:t>flavoring </a:t>
            </a:r>
            <a:r>
              <a:rPr lang="en-US" dirty="0">
                <a:latin typeface="Times New Roman" pitchFamily="18" charset="0"/>
                <a:cs typeface="Times New Roman" pitchFamily="18" charset="0"/>
              </a:rPr>
              <a:t>agent, perfumery, </a:t>
            </a:r>
            <a:r>
              <a:rPr lang="en-US" dirty="0" smtClean="0">
                <a:latin typeface="Times New Roman" pitchFamily="18" charset="0"/>
                <a:cs typeface="Times New Roman" pitchFamily="18" charset="0"/>
              </a:rPr>
              <a:t>stomachic, and </a:t>
            </a:r>
            <a:r>
              <a:rPr lang="en-US" dirty="0">
                <a:latin typeface="Times New Roman" pitchFamily="18" charset="0"/>
                <a:cs typeface="Times New Roman" pitchFamily="18" charset="0"/>
              </a:rPr>
              <a:t>carminative.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oil, externally, is a </a:t>
            </a:r>
            <a:r>
              <a:rPr lang="en-US" dirty="0" smtClean="0">
                <a:latin typeface="Times New Roman" pitchFamily="18" charset="0"/>
                <a:cs typeface="Times New Roman" pitchFamily="18" charset="0"/>
              </a:rPr>
              <a:t>strong </a:t>
            </a:r>
            <a:r>
              <a:rPr lang="en-US" dirty="0" err="1" smtClean="0">
                <a:latin typeface="Times New Roman" pitchFamily="18" charset="0"/>
                <a:cs typeface="Times New Roman" pitchFamily="18" charset="0"/>
              </a:rPr>
              <a:t>rubefacient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if taken internally in small doses </a:t>
            </a:r>
            <a:r>
              <a:rPr lang="en-US" dirty="0" smtClean="0">
                <a:latin typeface="Times New Roman" pitchFamily="18" charset="0"/>
                <a:cs typeface="Times New Roman" pitchFamily="18" charset="0"/>
              </a:rPr>
              <a:t>has stimulating and carminative </a:t>
            </a:r>
            <a:r>
              <a:rPr lang="en-US" dirty="0">
                <a:latin typeface="Times New Roman" pitchFamily="18" charset="0"/>
                <a:cs typeface="Times New Roman" pitchFamily="18" charset="0"/>
              </a:rPr>
              <a:t>properties.</a:t>
            </a:r>
          </a:p>
          <a:p>
            <a:endParaRPr lang="en-US" dirty="0"/>
          </a:p>
        </p:txBody>
      </p:sp>
    </p:spTree>
    <p:extLst>
      <p:ext uri="{BB962C8B-B14F-4D97-AF65-F5344CB8AC3E}">
        <p14:creationId xmlns="" xmlns:p14="http://schemas.microsoft.com/office/powerpoint/2010/main" val="41800968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smtClean="0">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Botanical </a:t>
            </a:r>
            <a:r>
              <a:rPr lang="en-US" b="1" dirty="0">
                <a:effectLst>
                  <a:outerShdw blurRad="38100" dist="38100" dir="2700000" algn="tl">
                    <a:srgbClr val="000000">
                      <a:alpha val="43137"/>
                    </a:srgbClr>
                  </a:outerShdw>
                </a:effectLst>
                <a:latin typeface="Times New Roman" pitchFamily="18" charset="0"/>
                <a:cs typeface="Times New Roman" pitchFamily="18" charset="0"/>
              </a:rPr>
              <a:t>Origin: </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Cinnamomum</a:t>
            </a:r>
            <a:r>
              <a:rPr lang="en-US" i="1"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zeylanicum</a:t>
            </a:r>
            <a:endParaRPr lang="en-US" i="1" dirty="0">
              <a:latin typeface="Times New Roman" pitchFamily="18" charset="0"/>
              <a:cs typeface="Times New Roman" pitchFamily="18" charset="0"/>
            </a:endParaRPr>
          </a:p>
          <a:p>
            <a:pPr marL="109728" indent="0">
              <a:buNone/>
            </a:pP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Family</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Lauraceae</a:t>
            </a:r>
            <a:endParaRPr lang="en-US" dirty="0">
              <a:latin typeface="Times New Roman" pitchFamily="18" charset="0"/>
              <a:cs typeface="Times New Roman" pitchFamily="18" charset="0"/>
            </a:endParaRPr>
          </a:p>
          <a:p>
            <a:pPr marL="109728" indent="0">
              <a:buNone/>
            </a:pP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Part </a:t>
            </a:r>
            <a:r>
              <a:rPr lang="en-US" b="1" dirty="0">
                <a:effectLst>
                  <a:outerShdw blurRad="38100" dist="38100" dir="2700000" algn="tl">
                    <a:srgbClr val="000000">
                      <a:alpha val="43137"/>
                    </a:srgbClr>
                  </a:outerShdw>
                </a:effectLst>
                <a:latin typeface="Times New Roman" pitchFamily="18" charset="0"/>
                <a:cs typeface="Times New Roman" pitchFamily="18" charset="0"/>
              </a:rPr>
              <a:t>Used: </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b="1" dirty="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Dried </a:t>
            </a:r>
            <a:r>
              <a:rPr lang="en-US" dirty="0">
                <a:latin typeface="Times New Roman" pitchFamily="18" charset="0"/>
                <a:cs typeface="Times New Roman" pitchFamily="18" charset="0"/>
              </a:rPr>
              <a:t>inner bark</a:t>
            </a:r>
          </a:p>
          <a:p>
            <a:endParaRPr lang="en-US" dirty="0"/>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
            </a:r>
            <a:br>
              <a:rPr lang="en-US" dirty="0" smtClean="0"/>
            </a:br>
            <a:r>
              <a:rPr lang="en-US" sz="4900" dirty="0" smtClean="0">
                <a:latin typeface="Times New Roman" pitchFamily="18" charset="0"/>
                <a:cs typeface="Times New Roman" pitchFamily="18" charset="0"/>
              </a:rPr>
              <a:t>Cinnamon</a:t>
            </a:r>
            <a:r>
              <a:rPr lang="en-US" dirty="0"/>
              <a:t/>
            </a:r>
            <a:br>
              <a:rPr lang="en-US" dirty="0"/>
            </a:br>
            <a:endParaRPr lang="en-US" dirty="0"/>
          </a:p>
        </p:txBody>
      </p:sp>
    </p:spTree>
    <p:extLst>
      <p:ext uri="{BB962C8B-B14F-4D97-AF65-F5344CB8AC3E}">
        <p14:creationId xmlns="" xmlns:p14="http://schemas.microsoft.com/office/powerpoint/2010/main" val="1108322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lgn="just">
              <a:buNone/>
            </a:pPr>
            <a:r>
              <a:rPr lang="en-US" sz="2400" dirty="0" smtClean="0">
                <a:latin typeface="Times New Roman" pitchFamily="18" charset="0"/>
                <a:cs typeface="Times New Roman" pitchFamily="18" charset="0"/>
              </a:rPr>
              <a:t>Volatile </a:t>
            </a:r>
            <a:r>
              <a:rPr lang="en-US" sz="2400" dirty="0">
                <a:latin typeface="Times New Roman" pitchFamily="18" charset="0"/>
                <a:cs typeface="Times New Roman" pitchFamily="18" charset="0"/>
              </a:rPr>
              <a:t>oils have great significance in human life but the exact value of volatile oils is not known in plant life. They are produced as a result of metabolism. </a:t>
            </a:r>
            <a:endParaRPr lang="en-US" sz="2400" dirty="0" smtClean="0">
              <a:latin typeface="Times New Roman" pitchFamily="18" charset="0"/>
              <a:cs typeface="Times New Roman" pitchFamily="18" charset="0"/>
            </a:endParaRPr>
          </a:p>
          <a:p>
            <a:pPr marL="109728" indent="0">
              <a:buNone/>
            </a:pPr>
            <a:r>
              <a:rPr lang="en-US" sz="2400" dirty="0" smtClean="0">
                <a:latin typeface="Times New Roman" pitchFamily="18" charset="0"/>
                <a:cs typeface="Times New Roman" pitchFamily="18" charset="0"/>
              </a:rPr>
              <a:t>However </a:t>
            </a:r>
            <a:r>
              <a:rPr lang="en-US" sz="2400" dirty="0">
                <a:latin typeface="Times New Roman" pitchFamily="18" charset="0"/>
                <a:cs typeface="Times New Roman" pitchFamily="18" charset="0"/>
              </a:rPr>
              <a:t>it is said to be:</a:t>
            </a:r>
          </a:p>
          <a:p>
            <a:pPr marL="109728" indent="0">
              <a:buNone/>
            </a:pPr>
            <a:r>
              <a:rPr lang="en-US" sz="2800" b="1" dirty="0" smtClean="0">
                <a:latin typeface="Times New Roman" pitchFamily="18" charset="0"/>
                <a:cs typeface="Times New Roman" pitchFamily="18" charset="0"/>
              </a:rPr>
              <a:t>1. Insect attractant</a:t>
            </a:r>
            <a:endParaRPr lang="en-US" sz="2800" b="1" dirty="0">
              <a:latin typeface="Times New Roman" pitchFamily="18" charset="0"/>
              <a:cs typeface="Times New Roman" pitchFamily="18" charset="0"/>
            </a:endParaRPr>
          </a:p>
          <a:p>
            <a:pPr marL="109728" indent="0" algn="just">
              <a:buNone/>
            </a:pPr>
            <a:r>
              <a:rPr lang="en-US" sz="2400" dirty="0" smtClean="0">
                <a:latin typeface="Times New Roman" pitchFamily="18" charset="0"/>
                <a:cs typeface="Times New Roman" pitchFamily="18" charset="0"/>
              </a:rPr>
              <a:t>They </a:t>
            </a:r>
            <a:r>
              <a:rPr lang="en-US" sz="2400" dirty="0">
                <a:latin typeface="Times New Roman" pitchFamily="18" charset="0"/>
                <a:cs typeface="Times New Roman" pitchFamily="18" charset="0"/>
              </a:rPr>
              <a:t>may serve as insect attractant thus helping in cross fertilization of the flowers.</a:t>
            </a:r>
          </a:p>
          <a:p>
            <a:pPr marL="109728" indent="0">
              <a:buNone/>
            </a:pPr>
            <a:r>
              <a:rPr lang="en-US" sz="2800" b="1" dirty="0" smtClean="0">
                <a:latin typeface="Times New Roman" pitchFamily="18" charset="0"/>
                <a:cs typeface="Times New Roman" pitchFamily="18" charset="0"/>
              </a:rPr>
              <a:t>2. Insect repellant</a:t>
            </a:r>
            <a:endParaRPr lang="en-US" sz="2800" b="1" dirty="0">
              <a:latin typeface="Times New Roman" pitchFamily="18" charset="0"/>
              <a:cs typeface="Times New Roman" pitchFamily="18" charset="0"/>
            </a:endParaRPr>
          </a:p>
          <a:p>
            <a:pPr marL="109728" indent="0" algn="just">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Due to their specific </a:t>
            </a:r>
            <a:r>
              <a:rPr lang="en-US" sz="2400" dirty="0" smtClean="0">
                <a:latin typeface="Times New Roman" pitchFamily="18" charset="0"/>
                <a:cs typeface="Times New Roman" pitchFamily="18" charset="0"/>
              </a:rPr>
              <a:t>odor </a:t>
            </a:r>
            <a:r>
              <a:rPr lang="en-US" sz="2400" dirty="0">
                <a:latin typeface="Times New Roman" pitchFamily="18" charset="0"/>
                <a:cs typeface="Times New Roman" pitchFamily="18" charset="0"/>
              </a:rPr>
              <a:t>thus preventing the destruction of </a:t>
            </a:r>
            <a:r>
              <a:rPr lang="en-US" sz="2400" dirty="0" smtClean="0">
                <a:latin typeface="Times New Roman" pitchFamily="18" charset="0"/>
                <a:cs typeface="Times New Roman" pitchFamily="18" charset="0"/>
              </a:rPr>
              <a:t>  </a:t>
            </a:r>
          </a:p>
          <a:p>
            <a:pPr marL="109728" indent="0" algn="just">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flowers.</a:t>
            </a: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4400" dirty="0">
                <a:latin typeface="Times New Roman" pitchFamily="18" charset="0"/>
                <a:cs typeface="Times New Roman" pitchFamily="18" charset="0"/>
              </a:rPr>
              <a:t>Significance of Volatile </a:t>
            </a:r>
            <a:r>
              <a:rPr lang="en-US" sz="4400" dirty="0" smtClean="0">
                <a:latin typeface="Times New Roman" pitchFamily="18" charset="0"/>
                <a:cs typeface="Times New Roman" pitchFamily="18" charset="0"/>
              </a:rPr>
              <a:t>oils</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5663845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lnSpcReduction="10000"/>
          </a:bodyPr>
          <a:lstStyle/>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Chemical Constituents</a:t>
            </a:r>
            <a:r>
              <a:rPr lang="en-US" b="1" dirty="0">
                <a:effectLst>
                  <a:outerShdw blurRad="38100" dist="38100" dir="2700000" algn="tl">
                    <a:srgbClr val="000000">
                      <a:alpha val="43137"/>
                    </a:srgbClr>
                  </a:outerShdw>
                </a:effectLst>
                <a:latin typeface="Times New Roman" pitchFamily="18" charset="0"/>
                <a:cs typeface="Times New Roman" pitchFamily="18" charset="0"/>
              </a:rPr>
              <a:t>:</a:t>
            </a:r>
          </a:p>
          <a:p>
            <a:pPr marL="109728" indent="0">
              <a:buNone/>
            </a:pPr>
            <a:endParaRPr lang="en-US" dirty="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Volatile </a:t>
            </a:r>
            <a:r>
              <a:rPr lang="en-US" dirty="0">
                <a:latin typeface="Times New Roman" pitchFamily="18" charset="0"/>
                <a:cs typeface="Times New Roman" pitchFamily="18" charset="0"/>
              </a:rPr>
              <a:t>oil containing</a:t>
            </a:r>
          </a:p>
          <a:p>
            <a:r>
              <a:rPr lang="en-US" dirty="0" err="1" smtClean="0">
                <a:latin typeface="Times New Roman" pitchFamily="18" charset="0"/>
                <a:cs typeface="Times New Roman" pitchFamily="18" charset="0"/>
              </a:rPr>
              <a:t>Pinene</a:t>
            </a:r>
            <a:endParaRPr lang="en-US" dirty="0">
              <a:latin typeface="Times New Roman" pitchFamily="18" charset="0"/>
              <a:cs typeface="Times New Roman" pitchFamily="18" charset="0"/>
            </a:endParaRPr>
          </a:p>
          <a:p>
            <a:r>
              <a:rPr lang="en-US" dirty="0" err="1" smtClean="0">
                <a:latin typeface="Times New Roman" pitchFamily="18" charset="0"/>
                <a:cs typeface="Times New Roman" pitchFamily="18" charset="0"/>
              </a:rPr>
              <a:t>Cinnamic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aldehyde</a:t>
            </a:r>
          </a:p>
          <a:p>
            <a:r>
              <a:rPr lang="en-US" dirty="0" err="1" smtClean="0">
                <a:latin typeface="Times New Roman" pitchFamily="18" charset="0"/>
                <a:cs typeface="Times New Roman" pitchFamily="18" charset="0"/>
              </a:rPr>
              <a:t>Benzaldehyde</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Small </a:t>
            </a:r>
            <a:r>
              <a:rPr lang="en-US" dirty="0">
                <a:latin typeface="Times New Roman" pitchFamily="18" charset="0"/>
                <a:cs typeface="Times New Roman" pitchFamily="18" charset="0"/>
              </a:rPr>
              <a:t>amount of resins, starch, tannins, and calcium oxalate.</a:t>
            </a:r>
          </a:p>
          <a:p>
            <a:pPr marL="109728" indent="0">
              <a:buNone/>
            </a:pP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Uses</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Aromatic agent</a:t>
            </a:r>
          </a:p>
          <a:p>
            <a:r>
              <a:rPr lang="en-US" dirty="0" smtClean="0">
                <a:latin typeface="Times New Roman" pitchFamily="18" charset="0"/>
                <a:cs typeface="Times New Roman" pitchFamily="18" charset="0"/>
              </a:rPr>
              <a:t> Favoring </a:t>
            </a:r>
            <a:r>
              <a:rPr lang="en-US" dirty="0">
                <a:latin typeface="Times New Roman" pitchFamily="18" charset="0"/>
                <a:cs typeface="Times New Roman" pitchFamily="18" charset="0"/>
              </a:rPr>
              <a:t>agent</a:t>
            </a:r>
          </a:p>
          <a:p>
            <a:r>
              <a:rPr lang="en-US" dirty="0" smtClean="0">
                <a:latin typeface="Times New Roman" pitchFamily="18" charset="0"/>
                <a:cs typeface="Times New Roman" pitchFamily="18" charset="0"/>
              </a:rPr>
              <a:t> Carminative</a:t>
            </a:r>
            <a:endParaRPr lang="en-US" dirty="0">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10686255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9144000" cy="5169091"/>
          </a:xfrm>
        </p:spPr>
        <p:style>
          <a:lnRef idx="1">
            <a:schemeClr val="accent5"/>
          </a:lnRef>
          <a:fillRef idx="3">
            <a:schemeClr val="accent5"/>
          </a:fillRef>
          <a:effectRef idx="2">
            <a:schemeClr val="accent5"/>
          </a:effectRef>
          <a:fontRef idx="minor">
            <a:schemeClr val="lt1"/>
          </a:fontRef>
        </p:style>
        <p:txBody>
          <a:bodyPr/>
          <a:lstStyle/>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dirty="0" smtClean="0"/>
          </a:p>
          <a:p>
            <a:pPr marL="109728" indent="0">
              <a:buNone/>
            </a:pPr>
            <a:r>
              <a:rPr lang="en-US" dirty="0"/>
              <a:t> </a:t>
            </a:r>
            <a:r>
              <a:rPr lang="en-US" dirty="0" smtClean="0"/>
              <a:t>             </a:t>
            </a:r>
            <a:r>
              <a:rPr lang="en-US" sz="5400" dirty="0" err="1" smtClean="0">
                <a:latin typeface="Times New Roman" pitchFamily="18" charset="0"/>
                <a:cs typeface="Times New Roman" pitchFamily="18" charset="0"/>
              </a:rPr>
              <a:t>Ketonic</a:t>
            </a:r>
            <a:r>
              <a:rPr lang="en-US" sz="5400" dirty="0" smtClean="0">
                <a:latin typeface="Times New Roman" pitchFamily="18" charset="0"/>
                <a:cs typeface="Times New Roman" pitchFamily="18" charset="0"/>
              </a:rPr>
              <a:t> Volatile Oil </a:t>
            </a:r>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4983196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B.O:                                        </a:t>
            </a:r>
          </a:p>
          <a:p>
            <a:pPr marL="109728" indent="0">
              <a:buNone/>
            </a:pPr>
            <a:r>
              <a:rPr lang="en-US" i="1" dirty="0">
                <a:latin typeface="Times New Roman" pitchFamily="18" charset="0"/>
                <a:cs typeface="Times New Roman" pitchFamily="18" charset="0"/>
              </a:rPr>
              <a:t> </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Carum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carvi</a:t>
            </a:r>
            <a:r>
              <a:rPr lang="en-US" i="1" dirty="0" smtClean="0">
                <a:latin typeface="Times New Roman" pitchFamily="18" charset="0"/>
                <a:cs typeface="Times New Roman" pitchFamily="18" charset="0"/>
              </a:rPr>
              <a:t>                                                                                                                                                              </a:t>
            </a:r>
            <a:r>
              <a:rPr lang="en-US" b="1" dirty="0">
                <a:effectLst>
                  <a:outerShdw blurRad="38100" dist="38100" dir="2700000" algn="tl">
                    <a:srgbClr val="000000">
                      <a:alpha val="43137"/>
                    </a:srgbClr>
                  </a:outerShdw>
                </a:effectLst>
                <a:latin typeface="Times New Roman" pitchFamily="18" charset="0"/>
                <a:cs typeface="Times New Roman" pitchFamily="18" charset="0"/>
              </a:rPr>
              <a:t>Family:    </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                              </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Umbelliferae</a:t>
            </a:r>
            <a:r>
              <a:rPr lang="en-US" dirty="0" smtClean="0">
                <a:latin typeface="Times New Roman" pitchFamily="18" charset="0"/>
                <a:cs typeface="Times New Roman" pitchFamily="18" charset="0"/>
              </a:rPr>
              <a:t>                                                  </a:t>
            </a: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Part </a:t>
            </a:r>
            <a:r>
              <a:rPr lang="en-US" b="1" dirty="0">
                <a:effectLst>
                  <a:outerShdw blurRad="38100" dist="38100" dir="2700000" algn="tl">
                    <a:srgbClr val="000000">
                      <a:alpha val="43137"/>
                    </a:srgbClr>
                  </a:outerShdw>
                </a:effectLst>
                <a:latin typeface="Times New Roman" pitchFamily="18" charset="0"/>
                <a:cs typeface="Times New Roman" pitchFamily="18" charset="0"/>
              </a:rPr>
              <a:t>Used:                             </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Dried </a:t>
            </a:r>
            <a:r>
              <a:rPr lang="en-US" dirty="0">
                <a:latin typeface="Times New Roman" pitchFamily="18" charset="0"/>
                <a:cs typeface="Times New Roman" pitchFamily="18" charset="0"/>
              </a:rPr>
              <a:t>ripened </a:t>
            </a:r>
            <a:r>
              <a:rPr lang="en-US" dirty="0" smtClean="0">
                <a:latin typeface="Times New Roman" pitchFamily="18" charset="0"/>
                <a:cs typeface="Times New Roman" pitchFamily="18" charset="0"/>
              </a:rPr>
              <a:t>fruits</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400" dirty="0">
                <a:latin typeface="Times New Roman" pitchFamily="18" charset="0"/>
                <a:cs typeface="Times New Roman" pitchFamily="18" charset="0"/>
              </a:rPr>
              <a:t>Caraway</a:t>
            </a:r>
          </a:p>
        </p:txBody>
      </p:sp>
    </p:spTree>
    <p:extLst>
      <p:ext uri="{BB962C8B-B14F-4D97-AF65-F5344CB8AC3E}">
        <p14:creationId xmlns="" xmlns:p14="http://schemas.microsoft.com/office/powerpoint/2010/main" val="23243426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fontScale="92500" lnSpcReduction="10000"/>
          </a:bodyPr>
          <a:lstStyle/>
          <a:p>
            <a:pPr marL="109728" indent="0">
              <a:buNone/>
            </a:pP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sz="3500" b="1" dirty="0" smtClean="0">
                <a:effectLst>
                  <a:outerShdw blurRad="38100" dist="38100" dir="2700000" algn="tl">
                    <a:srgbClr val="000000">
                      <a:alpha val="43137"/>
                    </a:srgbClr>
                  </a:outerShdw>
                </a:effectLst>
                <a:latin typeface="Times New Roman" pitchFamily="18" charset="0"/>
                <a:cs typeface="Times New Roman" pitchFamily="18" charset="0"/>
              </a:rPr>
              <a:t>Chemical Constituents</a:t>
            </a:r>
            <a:r>
              <a:rPr lang="en-US" sz="35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5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has 4–7% volatile oil </a:t>
            </a:r>
            <a:r>
              <a:rPr lang="en-US" dirty="0" smtClean="0">
                <a:latin typeface="Times New Roman" pitchFamily="18" charset="0"/>
                <a:cs typeface="Times New Roman" pitchFamily="18" charset="0"/>
              </a:rPr>
              <a:t>which consists </a:t>
            </a:r>
            <a:r>
              <a:rPr lang="en-US" dirty="0">
                <a:latin typeface="Times New Roman" pitchFamily="18" charset="0"/>
                <a:cs typeface="Times New Roman" pitchFamily="18" charset="0"/>
              </a:rPr>
              <a:t>of about 60% </a:t>
            </a:r>
            <a:r>
              <a:rPr lang="en-US" dirty="0" err="1" smtClean="0">
                <a:latin typeface="Times New Roman" pitchFamily="18" charset="0"/>
                <a:cs typeface="Times New Roman" pitchFamily="18" charset="0"/>
              </a:rPr>
              <a:t>carvone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dihydrocarvone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carvacrol</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terpene</a:t>
            </a:r>
            <a:r>
              <a:rPr lang="en-US" dirty="0">
                <a:latin typeface="Times New Roman" pitchFamily="18" charset="0"/>
                <a:cs typeface="Times New Roman" pitchFamily="18" charset="0"/>
              </a:rPr>
              <a:t> limonene. The chief </a:t>
            </a:r>
            <a:r>
              <a:rPr lang="en-US" dirty="0" smtClean="0">
                <a:latin typeface="Times New Roman" pitchFamily="18" charset="0"/>
                <a:cs typeface="Times New Roman" pitchFamily="18" charset="0"/>
              </a:rPr>
              <a:t>constituent of </a:t>
            </a:r>
            <a:r>
              <a:rPr lang="en-US" dirty="0">
                <a:latin typeface="Times New Roman" pitchFamily="18" charset="0"/>
                <a:cs typeface="Times New Roman" pitchFamily="18" charset="0"/>
              </a:rPr>
              <a:t>the oil is a hydrocarbon termed </a:t>
            </a:r>
            <a:r>
              <a:rPr lang="en-US" dirty="0" err="1">
                <a:latin typeface="Times New Roman" pitchFamily="18" charset="0"/>
                <a:cs typeface="Times New Roman" pitchFamily="18" charset="0"/>
              </a:rPr>
              <a:t>carvene</a:t>
            </a:r>
            <a:r>
              <a:rPr lang="en-US" dirty="0">
                <a:latin typeface="Times New Roman" pitchFamily="18" charset="0"/>
                <a:cs typeface="Times New Roman" pitchFamily="18" charset="0"/>
              </a:rPr>
              <a:t> and </a:t>
            </a:r>
            <a:r>
              <a:rPr lang="en-US" dirty="0" smtClean="0">
                <a:latin typeface="Times New Roman" pitchFamily="18" charset="0"/>
                <a:cs typeface="Times New Roman" pitchFamily="18" charset="0"/>
              </a:rPr>
              <a:t>an oxygenated </a:t>
            </a:r>
            <a:r>
              <a:rPr lang="en-US" dirty="0">
                <a:latin typeface="Times New Roman" pitchFamily="18" charset="0"/>
                <a:cs typeface="Times New Roman" pitchFamily="18" charset="0"/>
              </a:rPr>
              <a:t>oil </a:t>
            </a:r>
            <a:r>
              <a:rPr lang="en-US" dirty="0" err="1">
                <a:latin typeface="Times New Roman" pitchFamily="18" charset="0"/>
                <a:cs typeface="Times New Roman" pitchFamily="18" charset="0"/>
              </a:rPr>
              <a:t>carvol</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p>
          <a:p>
            <a:pPr marL="109728" indent="0">
              <a:buNone/>
            </a:pPr>
            <a:endParaRPr lang="en-US" dirty="0">
              <a:latin typeface="Times New Roman" pitchFamily="18" charset="0"/>
              <a:cs typeface="Times New Roman" pitchFamily="18" charset="0"/>
            </a:endParaRPr>
          </a:p>
          <a:p>
            <a:pPr marL="109728" indent="0">
              <a:buNone/>
            </a:pPr>
            <a:r>
              <a:rPr lang="en-US" sz="3500" b="1" dirty="0" smtClean="0">
                <a:latin typeface="Times New Roman" pitchFamily="18" charset="0"/>
                <a:cs typeface="Times New Roman" pitchFamily="18" charset="0"/>
              </a:rPr>
              <a:t>Uses</a:t>
            </a:r>
            <a:r>
              <a:rPr lang="en-US" sz="3500" b="1" dirty="0">
                <a:latin typeface="Times New Roman" pitchFamily="18" charset="0"/>
                <a:cs typeface="Times New Roman" pitchFamily="18" charset="0"/>
              </a:rPr>
              <a:t>: </a:t>
            </a:r>
            <a:endParaRPr lang="en-US" sz="3500" b="1" dirty="0" smtClean="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r>
              <a:rPr lang="en-US" dirty="0" err="1" smtClean="0">
                <a:latin typeface="Times New Roman" pitchFamily="18" charset="0"/>
                <a:cs typeface="Times New Roman" pitchFamily="18" charset="0"/>
              </a:rPr>
              <a:t>Flavouring</a:t>
            </a:r>
            <a:r>
              <a:rPr lang="en-US" dirty="0" smtClean="0">
                <a:latin typeface="Times New Roman" pitchFamily="18" charset="0"/>
                <a:cs typeface="Times New Roman" pitchFamily="18" charset="0"/>
              </a:rPr>
              <a:t> agent</a:t>
            </a:r>
          </a:p>
          <a:p>
            <a:r>
              <a:rPr lang="en-US" dirty="0" smtClean="0">
                <a:latin typeface="Times New Roman" pitchFamily="18" charset="0"/>
                <a:cs typeface="Times New Roman" pitchFamily="18" charset="0"/>
              </a:rPr>
              <a:t>Carminative</a:t>
            </a:r>
          </a:p>
          <a:p>
            <a:r>
              <a:rPr lang="en-US" dirty="0" smtClean="0">
                <a:latin typeface="Times New Roman" pitchFamily="18" charset="0"/>
                <a:cs typeface="Times New Roman" pitchFamily="18" charset="0"/>
              </a:rPr>
              <a:t>Condiment</a:t>
            </a:r>
          </a:p>
          <a:p>
            <a:r>
              <a:rPr lang="en-US" dirty="0" smtClean="0">
                <a:latin typeface="Times New Roman" pitchFamily="18" charset="0"/>
                <a:cs typeface="Times New Roman" pitchFamily="18" charset="0"/>
              </a:rPr>
              <a:t>It is </a:t>
            </a:r>
            <a:r>
              <a:rPr lang="en-US" dirty="0">
                <a:latin typeface="Times New Roman" pitchFamily="18" charset="0"/>
                <a:cs typeface="Times New Roman" pitchFamily="18" charset="0"/>
              </a:rPr>
              <a:t>recommended in </a:t>
            </a:r>
            <a:r>
              <a:rPr lang="en-US" dirty="0" smtClean="0">
                <a:latin typeface="Times New Roman" pitchFamily="18" charset="0"/>
                <a:cs typeface="Times New Roman" pitchFamily="18" charset="0"/>
              </a:rPr>
              <a:t>dyspepsia, for </a:t>
            </a:r>
            <a:r>
              <a:rPr lang="en-US" dirty="0">
                <a:latin typeface="Times New Roman" pitchFamily="18" charset="0"/>
                <a:cs typeface="Times New Roman" pitchFamily="18" charset="0"/>
              </a:rPr>
              <a:t>flatulent </a:t>
            </a:r>
            <a:r>
              <a:rPr lang="en-US" dirty="0" smtClean="0">
                <a:latin typeface="Times New Roman" pitchFamily="18" charset="0"/>
                <a:cs typeface="Times New Roman" pitchFamily="18" charset="0"/>
              </a:rPr>
              <a:t>indigestion.</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7230150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b="1" dirty="0" smtClean="0">
                <a:latin typeface="Times New Roman" pitchFamily="18" charset="0"/>
                <a:cs typeface="Times New Roman" pitchFamily="18" charset="0"/>
              </a:rPr>
              <a:t>B.O:</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Barosma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betulina</a:t>
            </a:r>
            <a:r>
              <a:rPr lang="en-US" i="1" dirty="0" smtClean="0">
                <a:latin typeface="Times New Roman" pitchFamily="18" charset="0"/>
                <a:cs typeface="Times New Roman" pitchFamily="18" charset="0"/>
              </a:rPr>
              <a:t>                                                                                           </a:t>
            </a:r>
          </a:p>
          <a:p>
            <a:pPr marL="109728" indent="0">
              <a:buNone/>
            </a:pPr>
            <a:endParaRPr lang="en-US" dirty="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Family</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Rutaceae</a:t>
            </a:r>
            <a:r>
              <a:rPr lang="en-US" dirty="0" smtClean="0">
                <a:latin typeface="Times New Roman" pitchFamily="18" charset="0"/>
                <a:cs typeface="Times New Roman" pitchFamily="18" charset="0"/>
              </a:rPr>
              <a:t>                                             </a:t>
            </a:r>
          </a:p>
          <a:p>
            <a:pPr marL="109728" indent="0">
              <a:buNone/>
            </a:pPr>
            <a:endParaRPr lang="en-US" dirty="0" smtClean="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Part Used</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Dried </a:t>
            </a:r>
            <a:r>
              <a:rPr lang="en-US" dirty="0" smtClean="0">
                <a:latin typeface="Times New Roman" pitchFamily="18" charset="0"/>
                <a:cs typeface="Times New Roman" pitchFamily="18" charset="0"/>
              </a:rPr>
              <a:t>leaves</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400" dirty="0" err="1" smtClean="0">
                <a:latin typeface="Times New Roman" pitchFamily="18" charset="0"/>
                <a:cs typeface="Times New Roman" pitchFamily="18" charset="0"/>
              </a:rPr>
              <a:t>Bachu</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7790598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534400" cy="5626291"/>
          </a:xfrm>
        </p:spPr>
        <p:txBody>
          <a:bodyPr>
            <a:normAutofit fontScale="92500" lnSpcReduction="10000"/>
          </a:bodyPr>
          <a:lstStyle/>
          <a:p>
            <a:pPr marL="109728" indent="0">
              <a:buNone/>
            </a:pPr>
            <a:r>
              <a:rPr lang="en-US" sz="3500" b="1" dirty="0" smtClean="0">
                <a:effectLst>
                  <a:outerShdw blurRad="38100" dist="38100" dir="2700000" algn="tl">
                    <a:srgbClr val="000000">
                      <a:alpha val="43137"/>
                    </a:srgbClr>
                  </a:outerShdw>
                </a:effectLst>
                <a:latin typeface="Times New Roman" pitchFamily="18" charset="0"/>
                <a:cs typeface="Times New Roman" pitchFamily="18" charset="0"/>
              </a:rPr>
              <a:t>Chemical Constituents</a:t>
            </a:r>
            <a:r>
              <a:rPr lang="en-US" sz="35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5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endParaRPr lang="en-US" dirty="0" smtClean="0">
              <a:solidFill>
                <a:srgbClr val="C00000"/>
              </a:solidFill>
              <a:latin typeface="Times New Roman" pitchFamily="18" charset="0"/>
              <a:cs typeface="Times New Roman" pitchFamily="18" charset="0"/>
            </a:endParaRPr>
          </a:p>
          <a:p>
            <a:pPr marL="109728" indent="0">
              <a:buNone/>
            </a:pPr>
            <a:r>
              <a:rPr lang="en-US" dirty="0" smtClean="0">
                <a:solidFill>
                  <a:srgbClr val="C00000"/>
                </a:solidFill>
                <a:latin typeface="Times New Roman" pitchFamily="18" charset="0"/>
                <a:cs typeface="Times New Roman" pitchFamily="18" charset="0"/>
              </a:rPr>
              <a:t>a)</a:t>
            </a:r>
            <a:r>
              <a:rPr lang="en-US" dirty="0" smtClean="0">
                <a:latin typeface="Times New Roman" pitchFamily="18" charset="0"/>
                <a:cs typeface="Times New Roman" pitchFamily="18" charset="0"/>
              </a:rPr>
              <a:t>Volatile </a:t>
            </a:r>
            <a:r>
              <a:rPr lang="en-US" dirty="0">
                <a:latin typeface="Times New Roman" pitchFamily="18" charset="0"/>
                <a:cs typeface="Times New Roman" pitchFamily="18" charset="0"/>
              </a:rPr>
              <a:t>oil with a peppermint like smell containing:                                                               1</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Diosophenol</a:t>
            </a:r>
            <a:r>
              <a:rPr lang="en-US" dirty="0" smtClean="0">
                <a:latin typeface="Times New Roman" pitchFamily="18" charset="0"/>
                <a:cs typeface="Times New Roman" pitchFamily="18" charset="0"/>
              </a:rPr>
              <a:t>                                 </a:t>
            </a:r>
          </a:p>
          <a:p>
            <a:pPr marL="109728" indent="0">
              <a:buNone/>
            </a:pPr>
            <a:r>
              <a:rPr lang="en-US" dirty="0" smtClean="0">
                <a:latin typeface="Times New Roman" pitchFamily="18" charset="0"/>
                <a:cs typeface="Times New Roman" pitchFamily="18" charset="0"/>
              </a:rPr>
              <a:t>2) L-menthol                                                                                                                                                                         </a:t>
            </a:r>
            <a:r>
              <a:rPr lang="en-US" dirty="0">
                <a:latin typeface="Times New Roman" pitchFamily="18" charset="0"/>
                <a:cs typeface="Times New Roman" pitchFamily="18" charset="0"/>
              </a:rPr>
              <a:t>3) </a:t>
            </a:r>
            <a:r>
              <a:rPr lang="en-US" dirty="0" err="1">
                <a:latin typeface="Times New Roman" pitchFamily="18" charset="0"/>
                <a:cs typeface="Times New Roman" pitchFamily="18" charset="0"/>
              </a:rPr>
              <a:t>Menthone</a:t>
            </a:r>
            <a:r>
              <a:rPr lang="en-US" dirty="0">
                <a:latin typeface="Times New Roman" pitchFamily="18" charset="0"/>
                <a:cs typeface="Times New Roman" pitchFamily="18" charset="0"/>
              </a:rPr>
              <a:t>                                                                                                                                                                                                              </a:t>
            </a:r>
            <a:r>
              <a:rPr lang="en-US" dirty="0">
                <a:solidFill>
                  <a:srgbClr val="C00000"/>
                </a:solidFill>
                <a:latin typeface="Times New Roman" pitchFamily="18" charset="0"/>
                <a:cs typeface="Times New Roman" pitchFamily="18" charset="0"/>
              </a:rPr>
              <a:t>b) </a:t>
            </a:r>
            <a:r>
              <a:rPr lang="en-US" dirty="0">
                <a:latin typeface="Times New Roman" pitchFamily="18" charset="0"/>
                <a:cs typeface="Times New Roman" pitchFamily="18" charset="0"/>
              </a:rPr>
              <a:t>It also contain crystalline glycoside </a:t>
            </a:r>
            <a:r>
              <a:rPr lang="en-US" dirty="0" err="1">
                <a:latin typeface="Times New Roman" pitchFamily="18" charset="0"/>
                <a:cs typeface="Times New Roman" pitchFamily="18" charset="0"/>
              </a:rPr>
              <a:t>hesperidine</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109728" indent="0">
              <a:buNone/>
            </a:pP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sz="3500" b="1" dirty="0" smtClean="0">
                <a:effectLst>
                  <a:outerShdw blurRad="38100" dist="38100" dir="2700000" algn="tl">
                    <a:srgbClr val="000000">
                      <a:alpha val="43137"/>
                    </a:srgbClr>
                  </a:outerShdw>
                </a:effectLst>
                <a:latin typeface="Times New Roman" pitchFamily="18" charset="0"/>
                <a:cs typeface="Times New Roman" pitchFamily="18" charset="0"/>
              </a:rPr>
              <a:t>Uses:                                                                                                                                                                          </a:t>
            </a:r>
            <a:r>
              <a:rPr lang="en-US" sz="3500" dirty="0" smtClean="0">
                <a:latin typeface="Times New Roman" pitchFamily="18" charset="0"/>
                <a:cs typeface="Times New Roman" pitchFamily="18" charset="0"/>
              </a:rPr>
              <a:t> </a:t>
            </a:r>
          </a:p>
          <a:p>
            <a:endParaRPr lang="en-US" dirty="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1. Disinfectant </a:t>
            </a:r>
            <a:r>
              <a:rPr lang="en-US" dirty="0">
                <a:latin typeface="Times New Roman" pitchFamily="18" charset="0"/>
                <a:cs typeface="Times New Roman" pitchFamily="18" charset="0"/>
              </a:rPr>
              <a:t>to the urinary </a:t>
            </a:r>
            <a:r>
              <a:rPr lang="en-US" dirty="0" smtClean="0">
                <a:latin typeface="Times New Roman" pitchFamily="18" charset="0"/>
                <a:cs typeface="Times New Roman" pitchFamily="18" charset="0"/>
              </a:rPr>
              <a:t>tract, prostatitis(inflammation  </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of </a:t>
            </a:r>
            <a:r>
              <a:rPr lang="en-US" dirty="0">
                <a:latin typeface="Times New Roman" pitchFamily="18" charset="0"/>
                <a:cs typeface="Times New Roman" pitchFamily="18" charset="0"/>
              </a:rPr>
              <a:t>prostate gland).                                                                                                                   </a:t>
            </a:r>
            <a:r>
              <a:rPr lang="en-US" dirty="0" smtClean="0">
                <a:latin typeface="Times New Roman" pitchFamily="18" charset="0"/>
                <a:cs typeface="Times New Roman" pitchFamily="18" charset="0"/>
              </a:rPr>
              <a:t> 2. Diuretic                                                                                                                                       3. Antiseptic </a:t>
            </a:r>
            <a:endParaRPr lang="en-US" dirty="0">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30546578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B.O:                          </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Cinnamomum</a:t>
            </a:r>
            <a:r>
              <a:rPr lang="en-US" i="1" dirty="0">
                <a:latin typeface="Times New Roman" pitchFamily="18" charset="0"/>
                <a:cs typeface="Times New Roman" pitchFamily="18" charset="0"/>
              </a:rPr>
              <a:t> </a:t>
            </a:r>
            <a:r>
              <a:rPr lang="en-US" i="1" dirty="0" err="1" smtClean="0">
                <a:latin typeface="Times New Roman" pitchFamily="18" charset="0"/>
                <a:cs typeface="Times New Roman" pitchFamily="18" charset="0"/>
              </a:rPr>
              <a:t>camphora</a:t>
            </a:r>
            <a:r>
              <a:rPr lang="en-US" i="1" dirty="0" smtClean="0">
                <a:latin typeface="Times New Roman" pitchFamily="18" charset="0"/>
                <a:cs typeface="Times New Roman" pitchFamily="18" charset="0"/>
              </a:rPr>
              <a:t>                                                        </a:t>
            </a: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Family</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b="1" dirty="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latin typeface="Times New Roman" pitchFamily="18" charset="0"/>
                <a:cs typeface="Times New Roman" pitchFamily="18" charset="0"/>
              </a:rPr>
              <a:t>Lauraceae</a:t>
            </a:r>
            <a:r>
              <a:rPr lang="en-US" dirty="0" smtClean="0">
                <a:latin typeface="Times New Roman" pitchFamily="18" charset="0"/>
                <a:cs typeface="Times New Roman" pitchFamily="18" charset="0"/>
              </a:rPr>
              <a:t>                                                                                                                                        </a:t>
            </a:r>
          </a:p>
          <a:p>
            <a:pPr marL="109728" indent="0">
              <a:buNone/>
            </a:pPr>
            <a:endParaRPr lang="en-US" dirty="0">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Part </a:t>
            </a:r>
            <a:r>
              <a:rPr lang="en-US" b="1" dirty="0">
                <a:effectLst>
                  <a:outerShdw blurRad="38100" dist="38100" dir="2700000" algn="tl">
                    <a:srgbClr val="000000">
                      <a:alpha val="43137"/>
                    </a:srgbClr>
                  </a:outerShdw>
                </a:effectLst>
                <a:latin typeface="Times New Roman" pitchFamily="18" charset="0"/>
                <a:cs typeface="Times New Roman" pitchFamily="18" charset="0"/>
              </a:rPr>
              <a:t>Used:                 </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Wood </a:t>
            </a:r>
            <a:r>
              <a:rPr lang="en-US" dirty="0">
                <a:latin typeface="Times New Roman" pitchFamily="18" charset="0"/>
                <a:cs typeface="Times New Roman" pitchFamily="18" charset="0"/>
              </a:rPr>
              <a:t>or young twigs are used for distillation of camphor or can be synthetically prepared. </a:t>
            </a: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400" dirty="0" smtClean="0">
                <a:latin typeface="Times New Roman" pitchFamily="18" charset="0"/>
                <a:cs typeface="Times New Roman" pitchFamily="18" charset="0"/>
              </a:rPr>
              <a:t>Camphor</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8407012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fontScale="92500" lnSpcReduction="20000"/>
          </a:bodyPr>
          <a:lstStyle/>
          <a:p>
            <a:pPr marL="109728" indent="0">
              <a:buNone/>
            </a:pPr>
            <a:r>
              <a:rPr lang="en-US" sz="3300" b="1" dirty="0">
                <a:effectLst>
                  <a:outerShdw blurRad="38100" dist="38100" dir="2700000" algn="tl">
                    <a:srgbClr val="000000">
                      <a:alpha val="43137"/>
                    </a:srgbClr>
                  </a:outerShdw>
                </a:effectLst>
                <a:latin typeface="Times New Roman" pitchFamily="18" charset="0"/>
                <a:cs typeface="Times New Roman" pitchFamily="18" charset="0"/>
              </a:rPr>
              <a:t>Production/Preparation of camphor:                                        </a:t>
            </a:r>
            <a:endParaRPr lang="en-US" sz="33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3300" b="1" dirty="0">
              <a:effectLst>
                <a:outerShdw blurRad="38100" dist="38100" dir="2700000" algn="tl">
                  <a:srgbClr val="000000">
                    <a:alpha val="43137"/>
                  </a:srgbClr>
                </a:outerShdw>
              </a:effectLst>
              <a:latin typeface="Times New Roman" pitchFamily="18" charset="0"/>
              <a:cs typeface="Times New Roman" pitchFamily="18" charset="0"/>
            </a:endParaRPr>
          </a:p>
          <a:p>
            <a:pPr marL="109728" indent="0" algn="just">
              <a:buNone/>
            </a:pPr>
            <a:r>
              <a:rPr lang="en-US" dirty="0" smtClean="0">
                <a:solidFill>
                  <a:srgbClr val="C00000"/>
                </a:solidFill>
                <a:latin typeface="Times New Roman" pitchFamily="18" charset="0"/>
                <a:cs typeface="Times New Roman" pitchFamily="18" charset="0"/>
              </a:rPr>
              <a:t>a</a:t>
            </a:r>
            <a:r>
              <a:rPr lang="en-US" dirty="0">
                <a:solidFill>
                  <a:srgbClr val="C00000"/>
                </a:solidFill>
                <a:latin typeface="Times New Roman" pitchFamily="18" charset="0"/>
                <a:cs typeface="Times New Roman" pitchFamily="18" charset="0"/>
              </a:rPr>
              <a:t>) </a:t>
            </a:r>
            <a:r>
              <a:rPr lang="en-US" dirty="0">
                <a:latin typeface="Times New Roman" pitchFamily="18" charset="0"/>
                <a:cs typeface="Times New Roman" pitchFamily="18" charset="0"/>
              </a:rPr>
              <a:t>The best yield of camphor is obtained from trees of  50 years old plant. The young twigs and branches are chopped and placed in a wooden still.                                </a:t>
            </a:r>
            <a:endParaRPr lang="en-US" dirty="0" smtClean="0">
              <a:latin typeface="Times New Roman" pitchFamily="18" charset="0"/>
              <a:cs typeface="Times New Roman" pitchFamily="18" charset="0"/>
            </a:endParaRPr>
          </a:p>
          <a:p>
            <a:pPr marL="109728" indent="0" algn="just">
              <a:buNone/>
            </a:pPr>
            <a:endParaRPr lang="en-US" dirty="0" smtClean="0">
              <a:solidFill>
                <a:srgbClr val="C00000"/>
              </a:solidFill>
              <a:latin typeface="Times New Roman" pitchFamily="18" charset="0"/>
              <a:cs typeface="Times New Roman" pitchFamily="18" charset="0"/>
            </a:endParaRPr>
          </a:p>
          <a:p>
            <a:pPr marL="109728" indent="0" algn="just">
              <a:buNone/>
            </a:pPr>
            <a:r>
              <a:rPr lang="en-US" dirty="0" smtClean="0">
                <a:solidFill>
                  <a:srgbClr val="C00000"/>
                </a:solidFill>
                <a:latin typeface="Times New Roman" pitchFamily="18" charset="0"/>
                <a:cs typeface="Times New Roman" pitchFamily="18" charset="0"/>
              </a:rPr>
              <a:t>b)</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wooden still is heated by adding boiling water in a wooden pan which is placed in a wooden still.                                                                                             </a:t>
            </a:r>
            <a:endParaRPr lang="en-US" dirty="0" smtClean="0">
              <a:latin typeface="Times New Roman" pitchFamily="18" charset="0"/>
              <a:cs typeface="Times New Roman" pitchFamily="18" charset="0"/>
            </a:endParaRPr>
          </a:p>
          <a:p>
            <a:pPr marL="109728" indent="0" algn="just">
              <a:buNone/>
            </a:pPr>
            <a:endParaRPr lang="en-US" dirty="0">
              <a:solidFill>
                <a:srgbClr val="C00000"/>
              </a:solidFill>
              <a:latin typeface="Times New Roman" pitchFamily="18" charset="0"/>
              <a:cs typeface="Times New Roman" pitchFamily="18" charset="0"/>
            </a:endParaRPr>
          </a:p>
          <a:p>
            <a:pPr marL="109728" indent="0" algn="just">
              <a:buNone/>
            </a:pPr>
            <a:r>
              <a:rPr lang="en-US" dirty="0" smtClean="0">
                <a:solidFill>
                  <a:srgbClr val="C00000"/>
                </a:solidFill>
                <a:latin typeface="Times New Roman" pitchFamily="18" charset="0"/>
                <a:cs typeface="Times New Roman" pitchFamily="18" charset="0"/>
              </a:rPr>
              <a:t>c</a:t>
            </a:r>
            <a:r>
              <a:rPr lang="en-US" dirty="0">
                <a:solidFill>
                  <a:srgbClr val="C00000"/>
                </a:solidFill>
                <a:latin typeface="Times New Roman" pitchFamily="18" charset="0"/>
                <a:cs typeface="Times New Roman" pitchFamily="18" charset="0"/>
              </a:rPr>
              <a:t>) </a:t>
            </a:r>
            <a:r>
              <a:rPr lang="en-US" dirty="0">
                <a:latin typeface="Times New Roman" pitchFamily="18" charset="0"/>
                <a:cs typeface="Times New Roman" pitchFamily="18" charset="0"/>
              </a:rPr>
              <a:t>The end of the still is connected with a  bamboo tube which open into tubes which   are also made up of wood.                                                                                           </a:t>
            </a:r>
            <a:endParaRPr lang="en-US" dirty="0" smtClean="0">
              <a:latin typeface="Times New Roman" pitchFamily="18" charset="0"/>
              <a:cs typeface="Times New Roman" pitchFamily="18" charset="0"/>
            </a:endParaRPr>
          </a:p>
          <a:p>
            <a:pPr marL="109728" indent="0" algn="just">
              <a:buNone/>
            </a:pPr>
            <a:endParaRPr lang="en-US" dirty="0">
              <a:solidFill>
                <a:srgbClr val="C00000"/>
              </a:solidFill>
              <a:latin typeface="Times New Roman" pitchFamily="18" charset="0"/>
              <a:cs typeface="Times New Roman" pitchFamily="18" charset="0"/>
            </a:endParaRPr>
          </a:p>
          <a:p>
            <a:pPr marL="109728" indent="0" algn="just">
              <a:buNone/>
            </a:pPr>
            <a:r>
              <a:rPr lang="en-US" dirty="0" smtClean="0">
                <a:solidFill>
                  <a:srgbClr val="C00000"/>
                </a:solidFill>
                <a:latin typeface="Times New Roman" pitchFamily="18" charset="0"/>
                <a:cs typeface="Times New Roman" pitchFamily="18" charset="0"/>
              </a:rPr>
              <a:t>d</a:t>
            </a:r>
            <a:r>
              <a:rPr lang="en-US" dirty="0">
                <a:solidFill>
                  <a:srgbClr val="C00000"/>
                </a:solidFill>
                <a:latin typeface="Times New Roman" pitchFamily="18" charset="0"/>
                <a:cs typeface="Times New Roman" pitchFamily="18" charset="0"/>
              </a:rPr>
              <a:t>) </a:t>
            </a:r>
            <a:r>
              <a:rPr lang="en-US" dirty="0">
                <a:latin typeface="Times New Roman" pitchFamily="18" charset="0"/>
                <a:cs typeface="Times New Roman" pitchFamily="18" charset="0"/>
              </a:rPr>
              <a:t>The one tube is placed over the other. The water accumulate in the  lower tube and the sublimation of the camphor deposits on the lower surface of upper tube.                             </a:t>
            </a: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 </a:t>
            </a:r>
            <a:endParaRPr lang="en-US" dirty="0"/>
          </a:p>
        </p:txBody>
      </p:sp>
    </p:spTree>
    <p:extLst>
      <p:ext uri="{BB962C8B-B14F-4D97-AF65-F5344CB8AC3E}">
        <p14:creationId xmlns="" xmlns:p14="http://schemas.microsoft.com/office/powerpoint/2010/main" val="32790353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lstStyle/>
          <a:p>
            <a:pPr marL="109728" indent="0">
              <a:buNone/>
            </a:pPr>
            <a:r>
              <a:rPr lang="en-US" dirty="0">
                <a:solidFill>
                  <a:srgbClr val="C00000"/>
                </a:solidFill>
                <a:latin typeface="Times New Roman" pitchFamily="18" charset="0"/>
                <a:cs typeface="Times New Roman" pitchFamily="18" charset="0"/>
              </a:rPr>
              <a:t>e) </a:t>
            </a:r>
            <a:r>
              <a:rPr lang="en-US" dirty="0">
                <a:latin typeface="Times New Roman" pitchFamily="18" charset="0"/>
                <a:cs typeface="Times New Roman" pitchFamily="18" charset="0"/>
              </a:rPr>
              <a:t>After full circulation, the sublimation is removed, it requires about  11-12 hours </a:t>
            </a:r>
            <a:r>
              <a:rPr lang="en-US" dirty="0" smtClean="0">
                <a:latin typeface="Times New Roman" pitchFamily="18" charset="0"/>
                <a:cs typeface="Times New Roman" pitchFamily="18" charset="0"/>
              </a:rPr>
              <a:t>to distill </a:t>
            </a:r>
            <a:r>
              <a:rPr lang="en-US" dirty="0">
                <a:latin typeface="Times New Roman" pitchFamily="18" charset="0"/>
                <a:cs typeface="Times New Roman" pitchFamily="18" charset="0"/>
              </a:rPr>
              <a:t>one complete still of </a:t>
            </a:r>
            <a:r>
              <a:rPr lang="en-US" dirty="0" smtClean="0">
                <a:latin typeface="Times New Roman" pitchFamily="18" charset="0"/>
                <a:cs typeface="Times New Roman" pitchFamily="18" charset="0"/>
              </a:rPr>
              <a:t>camphor.</a:t>
            </a:r>
          </a:p>
          <a:p>
            <a:pPr marL="109728" indent="0">
              <a:buNone/>
            </a:pPr>
            <a:endParaRPr lang="en-US" dirty="0">
              <a:latin typeface="Times New Roman" pitchFamily="18" charset="0"/>
              <a:cs typeface="Times New Roman" pitchFamily="18" charset="0"/>
            </a:endParaRPr>
          </a:p>
          <a:p>
            <a:pPr marL="109728" indent="0">
              <a:buNone/>
            </a:pPr>
            <a:r>
              <a:rPr lang="en-US" dirty="0" smtClean="0">
                <a:solidFill>
                  <a:srgbClr val="C00000"/>
                </a:solidFill>
                <a:latin typeface="Times New Roman" pitchFamily="18" charset="0"/>
                <a:cs typeface="Times New Roman" pitchFamily="18" charset="0"/>
              </a:rPr>
              <a:t>f) </a:t>
            </a:r>
            <a:r>
              <a:rPr lang="en-US" dirty="0" smtClean="0">
                <a:latin typeface="Times New Roman" pitchFamily="18" charset="0"/>
                <a:cs typeface="Times New Roman" pitchFamily="18" charset="0"/>
              </a:rPr>
              <a:t>40-50 </a:t>
            </a:r>
            <a:r>
              <a:rPr lang="en-US" dirty="0">
                <a:latin typeface="Times New Roman" pitchFamily="18" charset="0"/>
                <a:cs typeface="Times New Roman" pitchFamily="18" charset="0"/>
              </a:rPr>
              <a:t>pounds of chips are required to get 1 pound of crude camphor.                                                    </a:t>
            </a:r>
          </a:p>
          <a:p>
            <a:pPr marL="109728" indent="0">
              <a:buNone/>
            </a:pPr>
            <a:endParaRPr lang="en-US" dirty="0" smtClean="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 </a:t>
            </a:r>
            <a:r>
              <a:rPr lang="en-US" b="1" dirty="0">
                <a:effectLst>
                  <a:outerShdw blurRad="38100" dist="38100" dir="2700000" algn="tl">
                    <a:srgbClr val="000000">
                      <a:alpha val="43137"/>
                    </a:srgbClr>
                  </a:outerShdw>
                </a:effectLst>
                <a:latin typeface="Times New Roman" pitchFamily="18" charset="0"/>
                <a:cs typeface="Times New Roman" pitchFamily="18" charset="0"/>
              </a:rPr>
              <a:t>Synthetic preparation of camphor:                                                                                                                                 </a:t>
            </a:r>
            <a:r>
              <a:rPr lang="en-US" dirty="0">
                <a:latin typeface="Times New Roman" pitchFamily="18" charset="0"/>
                <a:cs typeface="Times New Roman" pitchFamily="18" charset="0"/>
              </a:rPr>
              <a:t>Camphor can also be prepared synthetically from </a:t>
            </a:r>
            <a:r>
              <a:rPr lang="en-US" dirty="0" smtClean="0">
                <a:latin typeface="Times New Roman" pitchFamily="18" charset="0"/>
                <a:cs typeface="Times New Roman" pitchFamily="18" charset="0"/>
              </a:rPr>
              <a:t>turpentine. </a:t>
            </a:r>
            <a:endParaRPr lang="en-US" dirty="0">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21611627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marL="109728" indent="0">
              <a:buNone/>
            </a:pP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Chemical Constituents</a:t>
            </a:r>
          </a:p>
          <a:p>
            <a:pPr marL="109728" indent="0">
              <a:buNone/>
            </a:pPr>
            <a:r>
              <a:rPr lang="en-US" dirty="0" smtClean="0">
                <a:latin typeface="Times New Roman" pitchFamily="18" charset="0"/>
                <a:cs typeface="Times New Roman" pitchFamily="18" charset="0"/>
              </a:rPr>
              <a:t> </a:t>
            </a:r>
          </a:p>
          <a:p>
            <a:pPr marL="109728" indent="0">
              <a:buNone/>
            </a:pPr>
            <a:r>
              <a:rPr lang="en-US" dirty="0" smtClean="0">
                <a:latin typeface="Times New Roman" pitchFamily="18" charset="0"/>
                <a:cs typeface="Times New Roman" pitchFamily="18" charset="0"/>
              </a:rPr>
              <a:t>Camphor oil contains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Camphor</a:t>
            </a:r>
          </a:p>
          <a:p>
            <a:r>
              <a:rPr lang="en-US" dirty="0" smtClean="0">
                <a:latin typeface="Times New Roman" pitchFamily="18" charset="0"/>
                <a:cs typeface="Times New Roman" pitchFamily="18" charset="0"/>
              </a:rPr>
              <a:t>Cineole</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P</a:t>
            </a:r>
            <a:r>
              <a:rPr lang="en-US" dirty="0" err="1" smtClean="0">
                <a:latin typeface="Times New Roman" pitchFamily="18" charset="0"/>
                <a:cs typeface="Times New Roman" pitchFamily="18" charset="0"/>
              </a:rPr>
              <a:t>inene</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Camphene</a:t>
            </a:r>
          </a:p>
          <a:p>
            <a:r>
              <a:rPr lang="en-US" dirty="0" smtClean="0">
                <a:latin typeface="Times New Roman" pitchFamily="18" charset="0"/>
                <a:cs typeface="Times New Roman" pitchFamily="18" charset="0"/>
              </a:rPr>
              <a:t>limonene </a:t>
            </a:r>
            <a:r>
              <a:rPr lang="en-US" dirty="0">
                <a:latin typeface="Times New Roman" pitchFamily="18" charset="0"/>
                <a:cs typeface="Times New Roman" pitchFamily="18" charset="0"/>
              </a:rPr>
              <a:t>and </a:t>
            </a:r>
            <a:r>
              <a:rPr lang="en-US" dirty="0" err="1">
                <a:latin typeface="Times New Roman" pitchFamily="18" charset="0"/>
                <a:cs typeface="Times New Roman" pitchFamily="18" charset="0"/>
              </a:rPr>
              <a:t>diterpenes</a:t>
            </a:r>
            <a:r>
              <a:rPr lang="en-US" dirty="0">
                <a:latin typeface="Times New Roman" pitchFamily="18" charset="0"/>
                <a:cs typeface="Times New Roman" pitchFamily="18" charset="0"/>
              </a:rPr>
              <a:t>. </a:t>
            </a:r>
            <a:endParaRPr lang="en-US" dirty="0"/>
          </a:p>
        </p:txBody>
      </p:sp>
    </p:spTree>
    <p:extLst>
      <p:ext uri="{BB962C8B-B14F-4D97-AF65-F5344CB8AC3E}">
        <p14:creationId xmlns="" xmlns:p14="http://schemas.microsoft.com/office/powerpoint/2010/main" val="3739734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25001</TotalTime>
  <Words>4720</Words>
  <Application>Microsoft Office PowerPoint</Application>
  <PresentationFormat>On-screen Show (4:3)</PresentationFormat>
  <Paragraphs>1011</Paragraphs>
  <Slides>144</Slides>
  <Notes>2</Notes>
  <HiddenSlides>0</HiddenSlides>
  <MMClips>0</MMClips>
  <ScaleCrop>false</ScaleCrop>
  <HeadingPairs>
    <vt:vector size="4" baseType="variant">
      <vt:variant>
        <vt:lpstr>Theme</vt:lpstr>
      </vt:variant>
      <vt:variant>
        <vt:i4>1</vt:i4>
      </vt:variant>
      <vt:variant>
        <vt:lpstr>Slide Titles</vt:lpstr>
      </vt:variant>
      <vt:variant>
        <vt:i4>144</vt:i4>
      </vt:variant>
    </vt:vector>
  </HeadingPairs>
  <TitlesOfParts>
    <vt:vector size="145" baseType="lpstr">
      <vt:lpstr>Concourse</vt:lpstr>
      <vt:lpstr>Volatile Oils</vt:lpstr>
      <vt:lpstr>Slide 2</vt:lpstr>
      <vt:lpstr>Introduction</vt:lpstr>
      <vt:lpstr>Slide 4</vt:lpstr>
      <vt:lpstr>Slide 5</vt:lpstr>
      <vt:lpstr>Slide 6</vt:lpstr>
      <vt:lpstr>Slide 7</vt:lpstr>
      <vt:lpstr>Properties</vt:lpstr>
      <vt:lpstr>Significance of Volatile oils</vt:lpstr>
      <vt:lpstr>Slide 10</vt:lpstr>
      <vt:lpstr>Methods of obtaining volatile oils</vt:lpstr>
      <vt:lpstr>1.Distillation of volatile oils</vt:lpstr>
      <vt:lpstr>Slide 13</vt:lpstr>
      <vt:lpstr>Slide 14</vt:lpstr>
      <vt:lpstr> 2. Expression </vt:lpstr>
      <vt:lpstr> 3.Enzymatic hydrolysis </vt:lpstr>
      <vt:lpstr>4. Enfleurage </vt:lpstr>
      <vt:lpstr> 5. Solvent extraction </vt:lpstr>
      <vt:lpstr> 6. Destructive distillation </vt:lpstr>
      <vt:lpstr>Slide 20</vt:lpstr>
      <vt:lpstr> Chemical tests </vt:lpstr>
      <vt:lpstr>Chemistry of volatile oils</vt:lpstr>
      <vt:lpstr>Slide 23</vt:lpstr>
      <vt:lpstr>a) Eleoptene</vt:lpstr>
      <vt:lpstr>Slide 25</vt:lpstr>
      <vt:lpstr>Slide 26</vt:lpstr>
      <vt:lpstr>2. Monoterpenes/ Monoterpenoids (C=10)</vt:lpstr>
      <vt:lpstr>Slide 28</vt:lpstr>
      <vt:lpstr>Slide 29</vt:lpstr>
      <vt:lpstr>Slide 30</vt:lpstr>
      <vt:lpstr>Slide 31</vt:lpstr>
      <vt:lpstr>Slide 32</vt:lpstr>
      <vt:lpstr>3. Sesquiterpenes compounds (C=15)</vt:lpstr>
      <vt:lpstr>Slide 34</vt:lpstr>
      <vt:lpstr>Slide 35</vt:lpstr>
      <vt:lpstr>4. Diterpenes/Diterpenoid Compounds (C=20)</vt:lpstr>
      <vt:lpstr>Slide 37</vt:lpstr>
      <vt:lpstr>Slide 38</vt:lpstr>
      <vt:lpstr>Slide 39</vt:lpstr>
      <vt:lpstr>Slide 40</vt:lpstr>
      <vt:lpstr>5.Triterpenes/Triterpenoid Compounds (C=30)</vt:lpstr>
      <vt:lpstr>Slide 42</vt:lpstr>
      <vt:lpstr>Slide 43</vt:lpstr>
      <vt:lpstr>Slide 44</vt:lpstr>
      <vt:lpstr> 6. Tetraterpenoid Compounds (C=40) </vt:lpstr>
      <vt:lpstr>Slide 46</vt:lpstr>
      <vt:lpstr>Slide 47</vt:lpstr>
      <vt:lpstr>Slide 48</vt:lpstr>
      <vt:lpstr> Polyterpenoid compounds </vt:lpstr>
      <vt:lpstr>Slide 50</vt:lpstr>
      <vt:lpstr>Slide 51</vt:lpstr>
      <vt:lpstr> Mixed terpenoid compound </vt:lpstr>
      <vt:lpstr>Slide 53</vt:lpstr>
      <vt:lpstr>b. Stearoptene</vt:lpstr>
      <vt:lpstr>Slide 55</vt:lpstr>
      <vt:lpstr>Slide 56</vt:lpstr>
      <vt:lpstr>Slide 57</vt:lpstr>
      <vt:lpstr>Slide 58</vt:lpstr>
      <vt:lpstr> Classification of Volatile oils </vt:lpstr>
      <vt:lpstr>Slide 60</vt:lpstr>
      <vt:lpstr>Slide 61</vt:lpstr>
      <vt:lpstr>Slide 62</vt:lpstr>
      <vt:lpstr>Slide 63</vt:lpstr>
      <vt:lpstr>   Cubeb (Tailed Pepper) </vt:lpstr>
      <vt:lpstr>Chemical constituents: </vt:lpstr>
      <vt:lpstr>  Uses </vt:lpstr>
      <vt:lpstr> Turpentine </vt:lpstr>
      <vt:lpstr> Production and commerce </vt:lpstr>
      <vt:lpstr>Slide 69</vt:lpstr>
      <vt:lpstr>Slide 70</vt:lpstr>
      <vt:lpstr>Slide 71</vt:lpstr>
      <vt:lpstr>Slide 72</vt:lpstr>
      <vt:lpstr>Slide 73</vt:lpstr>
      <vt:lpstr> Peppermint </vt:lpstr>
      <vt:lpstr>Slide 75</vt:lpstr>
      <vt:lpstr>Slide 76</vt:lpstr>
      <vt:lpstr> Cardamon </vt:lpstr>
      <vt:lpstr>Slide 78</vt:lpstr>
      <vt:lpstr> Coriander </vt:lpstr>
      <vt:lpstr>Slide 80</vt:lpstr>
      <vt:lpstr>Slide 81</vt:lpstr>
      <vt:lpstr> Bitter Orange Peel </vt:lpstr>
      <vt:lpstr>Slide 83</vt:lpstr>
      <vt:lpstr> Sweet Orange Peel </vt:lpstr>
      <vt:lpstr>Slide 85</vt:lpstr>
      <vt:lpstr> Lemon Peel </vt:lpstr>
      <vt:lpstr>Slide 87</vt:lpstr>
      <vt:lpstr>Slide 88</vt:lpstr>
      <vt:lpstr> Cinnamon </vt:lpstr>
      <vt:lpstr>Slide 90</vt:lpstr>
      <vt:lpstr>Slide 91</vt:lpstr>
      <vt:lpstr>Caraway</vt:lpstr>
      <vt:lpstr>Slide 93</vt:lpstr>
      <vt:lpstr>Bachu</vt:lpstr>
      <vt:lpstr>Slide 95</vt:lpstr>
      <vt:lpstr>Camphor</vt:lpstr>
      <vt:lpstr>Slide 97</vt:lpstr>
      <vt:lpstr>Slide 98</vt:lpstr>
      <vt:lpstr>Slide 99</vt:lpstr>
      <vt:lpstr>Slide 100</vt:lpstr>
      <vt:lpstr>Spearmint  (Pudina)</vt:lpstr>
      <vt:lpstr>Slide 102</vt:lpstr>
      <vt:lpstr>Slide 103</vt:lpstr>
      <vt:lpstr>Slide 104</vt:lpstr>
      <vt:lpstr>Clove</vt:lpstr>
      <vt:lpstr>Slide 106</vt:lpstr>
      <vt:lpstr>Slide 107</vt:lpstr>
      <vt:lpstr>Thyme</vt:lpstr>
      <vt:lpstr>Slide 109</vt:lpstr>
      <vt:lpstr>Slide 110</vt:lpstr>
      <vt:lpstr>Slide 111</vt:lpstr>
      <vt:lpstr>Anise</vt:lpstr>
      <vt:lpstr>Slide 113</vt:lpstr>
      <vt:lpstr>Slide 114</vt:lpstr>
      <vt:lpstr>Fennel</vt:lpstr>
      <vt:lpstr>Slide 116</vt:lpstr>
      <vt:lpstr>                       Fenchone</vt:lpstr>
      <vt:lpstr>Slide 118</vt:lpstr>
      <vt:lpstr>Myristica</vt:lpstr>
      <vt:lpstr>Slide 120</vt:lpstr>
      <vt:lpstr>Slide 121</vt:lpstr>
      <vt:lpstr>Slide 122</vt:lpstr>
      <vt:lpstr>Eucalyptus</vt:lpstr>
      <vt:lpstr>Slide 124</vt:lpstr>
      <vt:lpstr>Slide 125</vt:lpstr>
      <vt:lpstr>Slide 126</vt:lpstr>
      <vt:lpstr>Chenopodium</vt:lpstr>
      <vt:lpstr>Slide 128</vt:lpstr>
      <vt:lpstr>Slide 129</vt:lpstr>
      <vt:lpstr>Slide 130</vt:lpstr>
      <vt:lpstr>Slide 131</vt:lpstr>
      <vt:lpstr>Rosemary</vt:lpstr>
      <vt:lpstr>Slide 133</vt:lpstr>
      <vt:lpstr>Slide 134</vt:lpstr>
      <vt:lpstr>Slide 135</vt:lpstr>
      <vt:lpstr>Allium (Garlic)</vt:lpstr>
      <vt:lpstr>Chemical constituents:</vt:lpstr>
      <vt:lpstr>Slide 138</vt:lpstr>
      <vt:lpstr>Slide 139</vt:lpstr>
      <vt:lpstr>Anethum (Dill)</vt:lpstr>
      <vt:lpstr>Slide 141</vt:lpstr>
      <vt:lpstr>Slide 142</vt:lpstr>
      <vt:lpstr>Slide 143</vt:lpstr>
      <vt:lpstr>Slide 144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Volatile Oils</dc:title>
  <dc:creator>atif</dc:creator>
  <cp:lastModifiedBy>Shmed</cp:lastModifiedBy>
  <cp:revision>101</cp:revision>
  <dcterms:created xsi:type="dcterms:W3CDTF">2017-04-16T13:13:58Z</dcterms:created>
  <dcterms:modified xsi:type="dcterms:W3CDTF">2020-05-20T11:01:51Z</dcterms:modified>
</cp:coreProperties>
</file>